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60" r:id="rId4"/>
    <p:sldId id="258" r:id="rId5"/>
    <p:sldId id="259" r:id="rId6"/>
    <p:sldId id="273" r:id="rId7"/>
    <p:sldId id="267" r:id="rId8"/>
    <p:sldId id="268" r:id="rId9"/>
    <p:sldId id="269" r:id="rId10"/>
    <p:sldId id="275" r:id="rId11"/>
    <p:sldId id="270" r:id="rId12"/>
    <p:sldId id="271" r:id="rId13"/>
    <p:sldId id="272" r:id="rId14"/>
    <p:sldId id="263" r:id="rId15"/>
    <p:sldId id="264" r:id="rId16"/>
    <p:sldId id="274" r:id="rId17"/>
    <p:sldId id="265" r:id="rId18"/>
    <p:sldId id="276" r:id="rId19"/>
  </p:sldIdLst>
  <p:sldSz cx="14630400" cy="8229600"/>
  <p:notesSz cx="8229600" cy="14630400"/>
  <p:embeddedFontLst>
    <p:embeddedFont>
      <p:font typeface="Montserrat Bold" panose="020B0604020202020204" charset="0"/>
      <p:bold r:id="rId21"/>
    </p:embeddedFont>
    <p:embeddedFont>
      <p:font typeface="Sitka Text" pitchFamily="2" charset="0"/>
      <p:regular r:id="rId22"/>
      <p:bold r:id="rId23"/>
      <p:italic r:id="rId24"/>
      <p:boldItalic r:id="rId25"/>
    </p:embeddedFont>
    <p:embeddedFont>
      <p:font typeface="Source Sans Pro" panose="020B0503030403020204" pitchFamily="34" charset="0"/>
      <p:regular r:id="rId26"/>
      <p:bold r:id="rId27"/>
      <p:italic r:id="rId28"/>
      <p:boldItalic r:id="rId29"/>
    </p:embeddedFont>
    <p:embeddedFont>
      <p:font typeface="Source Sans Pro Bold" panose="020B0703030403020204" charset="0"/>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75DB7-0BD0-C6F7-33C9-10F435EBACB2}" v="21" dt="2025-04-17T02:22:04.978"/>
    <p1510:client id="{2B6C649D-82A5-152A-3A04-28A11A49AB31}" v="9" dt="2025-04-17T15:38:21.206"/>
    <p1510:client id="{35E4146C-32CD-A324-02E8-DFDCC8EABA3B}" v="161" dt="2025-04-17T02:19:17.359"/>
    <p1510:client id="{3ED8E89C-A484-1CF6-4EED-9A39DAB0329B}" v="2065" dt="2025-04-16T18:21:47.229"/>
    <p1510:client id="{558BD3AF-C269-5601-02C0-11A89F781BAC}" v="9" dt="2025-04-17T15:44:57.519"/>
    <p1510:client id="{692672C2-FA6E-A7E1-162E-CA54C19B2332}" v="9" dt="2025-04-17T13:25:13.652"/>
    <p1510:client id="{760C8486-16F1-DCFE-511B-AE82CFC7ABDD}" v="3" dt="2025-04-16T16:34:49.948"/>
    <p1510:client id="{7A6BBC08-A659-3294-4B86-D5E3C53A7CAC}" v="93" dt="2025-04-16T17:01:41.252"/>
    <p1510:client id="{BE501DAE-A587-00EB-A8AF-454A3EAD4351}" v="51" dt="2025-04-16T21:54:41.275"/>
    <p1510:client id="{F2973FC5-9C91-5BC9-6FA7-B0EA289F9048}" v="11" dt="2025-04-17T02:52:44.0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707" autoAdjust="0"/>
  </p:normalViewPr>
  <p:slideViewPr>
    <p:cSldViewPr snapToGrid="0">
      <p:cViewPr varScale="1">
        <p:scale>
          <a:sx n="66" d="100"/>
          <a:sy n="66" d="100"/>
        </p:scale>
        <p:origin x="13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5C9EFF4B-0140-4442-9537-1F8A0EA6FC9E}" type="datetimeFigureOut">
              <a:t>4/17/2025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E85421B-BAAC-40B5-9D44-0A8035E47920}" type="slidenum">
              <a:t>‹#›</a:t>
            </a:fld>
            <a:endParaRPr lang="en-US"/>
          </a:p>
        </p:txBody>
      </p:sp>
    </p:spTree>
    <p:extLst>
      <p:ext uri="{BB962C8B-B14F-4D97-AF65-F5344CB8AC3E}">
        <p14:creationId xmlns:p14="http://schemas.microsoft.com/office/powerpoint/2010/main" val="2682548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CB4C3-8661-F00B-16FE-194166B8C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DD3C1-9A21-08DF-0736-9062B1E069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9498D-54C8-3CAC-31DC-EE831BAB5DFF}"/>
              </a:ext>
            </a:extLst>
          </p:cNvPr>
          <p:cNvSpPr>
            <a:spLocks noGrp="1"/>
          </p:cNvSpPr>
          <p:nvPr>
            <p:ph type="body" idx="1"/>
          </p:nvPr>
        </p:nvSpPr>
        <p:spPr/>
        <p:txBody>
          <a:bodyPr/>
          <a:lstStyle/>
          <a:p>
            <a:r>
              <a:rPr lang="en-US" b="1"/>
              <a:t>Negative content gets attention.</a:t>
            </a:r>
            <a:br>
              <a:rPr lang="en-US" b="1">
                <a:cs typeface="+mn-lt"/>
              </a:rPr>
            </a:br>
            <a:r>
              <a:rPr lang="en-US" b="1"/>
              <a:t> in 6 out of 8 categories, negative posts got more likes than positive or neutral ones. and in the </a:t>
            </a:r>
            <a:r>
              <a:rPr lang="en-US" i="1"/>
              <a:t>news</a:t>
            </a:r>
            <a:r>
              <a:rPr lang="en-US"/>
              <a:t> category, </a:t>
            </a:r>
            <a:r>
              <a:rPr lang="en-US" b="1"/>
              <a:t>62%</a:t>
            </a:r>
            <a:r>
              <a:rPr lang="en-US"/>
              <a:t> of posts were negative, This shows how users often engage most with critical content.</a:t>
            </a:r>
          </a:p>
        </p:txBody>
      </p:sp>
      <p:sp>
        <p:nvSpPr>
          <p:cNvPr id="4" name="Slide Number Placeholder 3">
            <a:extLst>
              <a:ext uri="{FF2B5EF4-FFF2-40B4-BE49-F238E27FC236}">
                <a16:creationId xmlns:a16="http://schemas.microsoft.com/office/drawing/2014/main" id="{13B4220D-D7C8-332A-AF34-B98C9CC76D0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50150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1AEA4-A792-8921-5862-068FCE786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CA984-87C8-9C37-9D43-F79D09C60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3B724-0668-B5D4-0A31-23A070EEA16A}"/>
              </a:ext>
            </a:extLst>
          </p:cNvPr>
          <p:cNvSpPr>
            <a:spLocks noGrp="1"/>
          </p:cNvSpPr>
          <p:nvPr>
            <p:ph type="body" idx="1"/>
          </p:nvPr>
        </p:nvSpPr>
        <p:spPr/>
        <p:txBody>
          <a:bodyPr/>
          <a:lstStyle/>
          <a:p>
            <a:r>
              <a:rPr lang="en-US"/>
              <a:t>Common Topics in Tech Conversations</a:t>
            </a:r>
            <a:r>
              <a:rPr lang="en-US" b="1"/>
              <a:t>, we words like “build,” “help,” “upgrade,” “</a:t>
            </a:r>
            <a:r>
              <a:rPr lang="en-US" b="1" err="1"/>
              <a:t>gpu</a:t>
            </a:r>
            <a:r>
              <a:rPr lang="en-US" b="1"/>
              <a:t>,” “</a:t>
            </a:r>
            <a:r>
              <a:rPr lang="en-US" b="1" err="1"/>
              <a:t>cpu</a:t>
            </a:r>
            <a:r>
              <a:rPr lang="en-US" b="1"/>
              <a:t>,”</a:t>
            </a:r>
            <a:r>
              <a:rPr lang="en-US"/>
              <a:t> and </a:t>
            </a:r>
            <a:r>
              <a:rPr lang="en-US" b="1"/>
              <a:t>“advice”</a:t>
            </a:r>
            <a:endParaRPr lang="en-US">
              <a:ea typeface="Calibri"/>
              <a:cs typeface="Calibri"/>
            </a:endParaRPr>
          </a:p>
        </p:txBody>
      </p:sp>
      <p:sp>
        <p:nvSpPr>
          <p:cNvPr id="4" name="Slide Number Placeholder 3">
            <a:extLst>
              <a:ext uri="{FF2B5EF4-FFF2-40B4-BE49-F238E27FC236}">
                <a16:creationId xmlns:a16="http://schemas.microsoft.com/office/drawing/2014/main" id="{BFE44070-580D-CB10-146F-6CC27FD6D738}"/>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830478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78F04-1A60-AB1C-EC4B-5D563634C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4C46C-7836-0C4B-B0D4-B6F13021E7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6D3FE2-08E0-E0AF-588B-7DE07A2F548F}"/>
              </a:ext>
            </a:extLst>
          </p:cNvPr>
          <p:cNvSpPr>
            <a:spLocks noGrp="1"/>
          </p:cNvSpPr>
          <p:nvPr>
            <p:ph type="body" idx="1"/>
          </p:nvPr>
        </p:nvSpPr>
        <p:spPr/>
        <p:txBody>
          <a:bodyPr/>
          <a:lstStyle/>
          <a:p>
            <a:r>
              <a:rPr lang="en-US"/>
              <a:t>In News Discussions: we have words like </a:t>
            </a:r>
            <a:r>
              <a:rPr lang="en-US" b="1"/>
              <a:t>“trump,” “tariff,” “</a:t>
            </a:r>
            <a:r>
              <a:rPr lang="en-US" b="1" err="1"/>
              <a:t>ukraine</a:t>
            </a:r>
            <a:r>
              <a:rPr lang="en-US" b="1"/>
              <a:t>,” “</a:t>
            </a:r>
            <a:r>
              <a:rPr lang="en-US" b="1" err="1"/>
              <a:t>russia</a:t>
            </a:r>
            <a:r>
              <a:rPr lang="en-US" b="1"/>
              <a:t>,”</a:t>
            </a:r>
            <a:r>
              <a:rPr lang="en-US"/>
              <a:t> and </a:t>
            </a:r>
            <a:r>
              <a:rPr lang="en-US" b="1"/>
              <a:t>“conspiracy”</a:t>
            </a:r>
            <a:r>
              <a:rPr lang="en-US"/>
              <a:t> </a:t>
            </a:r>
          </a:p>
        </p:txBody>
      </p:sp>
      <p:sp>
        <p:nvSpPr>
          <p:cNvPr id="4" name="Slide Number Placeholder 3">
            <a:extLst>
              <a:ext uri="{FF2B5EF4-FFF2-40B4-BE49-F238E27FC236}">
                <a16:creationId xmlns:a16="http://schemas.microsoft.com/office/drawing/2014/main" id="{E7A6E987-E8ED-FB0C-72B6-30BD05C341D1}"/>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3466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C440A-2F7C-98E6-7F26-C26EE8D04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B1B0D-6570-E142-B015-DFF4E7747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12BE2-9765-C824-6610-D8C9BF2731BC}"/>
              </a:ext>
            </a:extLst>
          </p:cNvPr>
          <p:cNvSpPr>
            <a:spLocks noGrp="1"/>
          </p:cNvSpPr>
          <p:nvPr>
            <p:ph type="body" idx="1"/>
          </p:nvPr>
        </p:nvSpPr>
        <p:spPr/>
        <p:txBody>
          <a:bodyPr/>
          <a:lstStyle/>
          <a:p>
            <a:r>
              <a:rPr lang="en-US">
                <a:ea typeface="Calibri"/>
                <a:cs typeface="Calibri"/>
              </a:rPr>
              <a:t>In Emotional Wellbeing: words</a:t>
            </a:r>
            <a:r>
              <a:rPr lang="en-US"/>
              <a:t> like </a:t>
            </a:r>
            <a:r>
              <a:rPr lang="en-US" b="1"/>
              <a:t>“feel,” “life,” “want,” “friend,” “love,”</a:t>
            </a:r>
            <a:r>
              <a:rPr lang="en-US"/>
              <a:t> and </a:t>
            </a:r>
            <a:r>
              <a:rPr lang="en-US" b="1"/>
              <a:t>“people”</a:t>
            </a:r>
            <a:endParaRPr lang="en-US"/>
          </a:p>
        </p:txBody>
      </p:sp>
      <p:sp>
        <p:nvSpPr>
          <p:cNvPr id="4" name="Slide Number Placeholder 3">
            <a:extLst>
              <a:ext uri="{FF2B5EF4-FFF2-40B4-BE49-F238E27FC236}">
                <a16:creationId xmlns:a16="http://schemas.microsoft.com/office/drawing/2014/main" id="{C99A090E-FC6C-A8BA-D6F4-EB84A19C738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15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cs typeface="+mn-lt"/>
              </a:rPr>
            </a:br>
            <a:r>
              <a:rPr lang="en-US" dirty="0"/>
              <a:t> We wanted to go beyond just analyzing Reddit posts — we wanted to see how companies could actually use this kind of data to make decisions.</a:t>
            </a:r>
            <a:br>
              <a:rPr lang="en-US" dirty="0">
                <a:cs typeface="+mn-lt"/>
              </a:rPr>
            </a:br>
            <a:r>
              <a:rPr lang="en-US" dirty="0"/>
              <a:t> Whether it's marketing, product feedback, or tracking trends, there are a lot of practical ways sentiment analysis like this can be valuable.</a:t>
            </a:r>
            <a:br>
              <a:rPr lang="en-US" dirty="0">
                <a:cs typeface="+mn-lt"/>
              </a:rPr>
            </a:br>
            <a:r>
              <a:rPr lang="en-US" dirty="0"/>
              <a:t> Let’s take a look at some of those applications.</a:t>
            </a:r>
          </a:p>
          <a:p>
            <a:endParaRPr lang="en-US" dirty="0">
              <a:ea typeface="Calibri"/>
              <a:cs typeface="Calibri"/>
            </a:endParaRPr>
          </a:p>
          <a:p>
            <a:r>
              <a:rPr lang="en-US" dirty="0">
                <a:ea typeface="Calibri"/>
                <a:cs typeface="Calibri"/>
              </a:rPr>
              <a:t>With </a:t>
            </a:r>
            <a:r>
              <a:rPr lang="en-US" dirty="0" err="1">
                <a:ea typeface="Calibri"/>
                <a:cs typeface="Calibri"/>
              </a:rPr>
              <a:t>pyspark</a:t>
            </a:r>
            <a:r>
              <a:rPr lang="en-US" dirty="0">
                <a:ea typeface="Calibri"/>
                <a:cs typeface="Calibri"/>
              </a:rPr>
              <a:t> – can be used for 10s of thousands or millions</a:t>
            </a:r>
          </a:p>
          <a:p>
            <a:endParaRPr lang="en-US" dirty="0">
              <a:ea typeface="Calibri"/>
              <a:cs typeface="Calibri"/>
            </a:endParaRPr>
          </a:p>
          <a:p>
            <a:r>
              <a:rPr lang="en-US" dirty="0">
                <a:ea typeface="Calibri"/>
                <a:cs typeface="Calibri"/>
              </a:rPr>
              <a:t>And the competition of how other products may be more favored currently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benefit for companies</a:t>
            </a:r>
          </a:p>
          <a:p>
            <a:endParaRPr lang="en-US" dirty="0"/>
          </a:p>
          <a:p>
            <a:r>
              <a:rPr lang="en-US" dirty="0"/>
              <a:t>Automated market researcher</a:t>
            </a:r>
          </a:p>
          <a:p>
            <a:endParaRPr lang="en-US" dirty="0"/>
          </a:p>
          <a:p>
            <a:r>
              <a:rPr lang="en-US" dirty="0"/>
              <a:t>No manual focus groups, </a:t>
            </a:r>
            <a:r>
              <a:rPr lang="en-US" dirty="0" err="1"/>
              <a:t>automitc</a:t>
            </a:r>
            <a:r>
              <a:rPr lang="en-US" dirty="0"/>
              <a:t> focus groups always</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0CABD-75C8-560A-6C75-3C4F9758F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F5103-7456-0CB8-24A0-EF7611E5C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FBC61-5630-33C8-7ACB-570DE4EF7A18}"/>
              </a:ext>
            </a:extLst>
          </p:cNvPr>
          <p:cNvSpPr>
            <a:spLocks noGrp="1"/>
          </p:cNvSpPr>
          <p:nvPr>
            <p:ph type="body" idx="1"/>
          </p:nvPr>
        </p:nvSpPr>
        <p:spPr/>
        <p:txBody>
          <a:bodyPr/>
          <a:lstStyle/>
          <a:p>
            <a:r>
              <a:rPr lang="en-US" dirty="0"/>
              <a:t>New </a:t>
            </a:r>
            <a:r>
              <a:rPr lang="en-US" dirty="0" err="1"/>
              <a:t>iphone</a:t>
            </a:r>
            <a:r>
              <a:rPr lang="en-US" dirty="0"/>
              <a:t> or </a:t>
            </a:r>
            <a:r>
              <a:rPr lang="en-US" dirty="0" err="1"/>
              <a:t>ios</a:t>
            </a:r>
            <a:r>
              <a:rPr lang="en-US" dirty="0"/>
              <a:t> update</a:t>
            </a:r>
          </a:p>
          <a:p>
            <a:endParaRPr lang="en-US" dirty="0"/>
          </a:p>
          <a:p>
            <a:r>
              <a:rPr lang="en-US" dirty="0"/>
              <a:t>Tech, wellbeing, finance</a:t>
            </a:r>
          </a:p>
          <a:p>
            <a:endParaRPr lang="en-US" dirty="0"/>
          </a:p>
          <a:p>
            <a:r>
              <a:rPr lang="en-US" dirty="0"/>
              <a:t>Tech: speed, new features</a:t>
            </a:r>
          </a:p>
          <a:p>
            <a:r>
              <a:rPr lang="en-US" dirty="0"/>
              <a:t>Wellbeing: screen time or impacts on phone usage</a:t>
            </a:r>
          </a:p>
          <a:p>
            <a:endParaRPr lang="en-US" dirty="0"/>
          </a:p>
          <a:p>
            <a:r>
              <a:rPr lang="en-US" dirty="0"/>
              <a:t>Different types of users , product messaging, patch updates, feature </a:t>
            </a:r>
            <a:r>
              <a:rPr lang="en-US" dirty="0" err="1"/>
              <a:t>prioriztization</a:t>
            </a:r>
            <a:r>
              <a:rPr lang="en-US" dirty="0"/>
              <a:t>, all based on real user feedback</a:t>
            </a:r>
          </a:p>
        </p:txBody>
      </p:sp>
      <p:sp>
        <p:nvSpPr>
          <p:cNvPr id="4" name="Slide Number Placeholder 3">
            <a:extLst>
              <a:ext uri="{FF2B5EF4-FFF2-40B4-BE49-F238E27FC236}">
                <a16:creationId xmlns:a16="http://schemas.microsoft.com/office/drawing/2014/main" id="{C88D0BB3-9FA5-C234-B16A-0CAC0F6F3EF7}"/>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30821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a:t>
            </a:r>
            <a:r>
              <a:rPr lang="en-US" dirty="0" err="1"/>
              <a:t>tiktok</a:t>
            </a:r>
            <a:endParaRPr lang="en-US" dirty="0"/>
          </a:p>
          <a:p>
            <a:endParaRPr lang="en-US" dirty="0"/>
          </a:p>
          <a:p>
            <a:r>
              <a:rPr lang="en-US" dirty="0"/>
              <a:t>Recognize sarcasm, tone changes along the description</a:t>
            </a:r>
          </a:p>
          <a:p>
            <a:endParaRPr lang="en-US" dirty="0"/>
          </a:p>
          <a:p>
            <a:r>
              <a:rPr lang="en-US" dirty="0"/>
              <a:t>This can be useful as a plug and play, so a different </a:t>
            </a:r>
            <a:r>
              <a:rPr lang="en-US" dirty="0" err="1"/>
              <a:t>api</a:t>
            </a:r>
            <a:r>
              <a:rPr lang="en-US" dirty="0"/>
              <a:t> is used</a:t>
            </a:r>
          </a:p>
          <a:p>
            <a:endParaRPr lang="en-US" dirty="0"/>
          </a:p>
          <a:p>
            <a:r>
              <a:rPr lang="en-US" dirty="0"/>
              <a:t>An ML can be created to better access emotions , instead of </a:t>
            </a:r>
            <a:r>
              <a:rPr lang="en-US" dirty="0" err="1"/>
              <a:t>gemini</a:t>
            </a:r>
            <a:endParaRPr lang="en-US" dirty="0"/>
          </a:p>
          <a:p>
            <a:endParaRPr lang="en-US" dirty="0"/>
          </a:p>
          <a:p>
            <a:r>
              <a:rPr lang="en-US" dirty="0"/>
              <a:t>Scaling is not an issue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2FD14-9730-651F-B142-AE6BD4BC5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217A6-B6AB-68F1-15E9-DAF21AA5B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6C5E0-975D-DDCF-43AD-3DE445694096}"/>
              </a:ext>
            </a:extLst>
          </p:cNvPr>
          <p:cNvSpPr>
            <a:spLocks noGrp="1"/>
          </p:cNvSpPr>
          <p:nvPr>
            <p:ph type="body" idx="1"/>
          </p:nvPr>
        </p:nvSpPr>
        <p:spPr/>
        <p:txBody>
          <a:bodyPr/>
          <a:lstStyle/>
          <a:p>
            <a:r>
              <a:rPr lang="en-US"/>
              <a:t>Based on our key findings, we discovered that many people use this platform for </a:t>
            </a:r>
            <a:r>
              <a:rPr lang="en-US" b="1"/>
              <a:t>entertainment</a:t>
            </a:r>
            <a:r>
              <a:rPr lang="en-US"/>
              <a:t>, as humor threads often receive over 1,000 likes within just 8 hours; for </a:t>
            </a:r>
            <a:r>
              <a:rPr lang="en-US" b="1"/>
              <a:t>news</a:t>
            </a:r>
            <a:r>
              <a:rPr lang="en-US"/>
              <a:t>, even though reddit isn’t a formal news platform, users frequently rely on it as a source of current events and discussions; and for </a:t>
            </a:r>
            <a:r>
              <a:rPr lang="en-US" b="1"/>
              <a:t>advice</a:t>
            </a:r>
            <a:r>
              <a:rPr lang="en-US"/>
              <a:t>, with nearly one in three posts involving someone seeking guidance or input from the community.</a:t>
            </a:r>
          </a:p>
        </p:txBody>
      </p:sp>
      <p:sp>
        <p:nvSpPr>
          <p:cNvPr id="4" name="Slide Number Placeholder 3">
            <a:extLst>
              <a:ext uri="{FF2B5EF4-FFF2-40B4-BE49-F238E27FC236}">
                <a16:creationId xmlns:a16="http://schemas.microsoft.com/office/drawing/2014/main" id="{50E03C6F-5F7A-9C9F-68B8-5BC8B8830AB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46250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EA8DA-632C-D518-54B5-204E998B0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37EBD9-16FC-378E-2BE0-0867BC250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E3F00-6364-4BA3-E45F-7AFCC93A8B29}"/>
              </a:ext>
            </a:extLst>
          </p:cNvPr>
          <p:cNvSpPr>
            <a:spLocks noGrp="1"/>
          </p:cNvSpPr>
          <p:nvPr>
            <p:ph type="body" idx="1"/>
          </p:nvPr>
        </p:nvSpPr>
        <p:spPr/>
        <p:txBody>
          <a:bodyPr/>
          <a:lstStyle/>
          <a:p>
            <a:r>
              <a:rPr lang="en-US"/>
              <a:t>3 days ago, this post became our most popular and rapidly trending content, achieving peak engagement within just three hours.</a:t>
            </a:r>
          </a:p>
        </p:txBody>
      </p:sp>
      <p:sp>
        <p:nvSpPr>
          <p:cNvPr id="4" name="Slide Number Placeholder 3">
            <a:extLst>
              <a:ext uri="{FF2B5EF4-FFF2-40B4-BE49-F238E27FC236}">
                <a16:creationId xmlns:a16="http://schemas.microsoft.com/office/drawing/2014/main" id="{DE8B4941-42F2-6B51-3D5C-DD11D431A18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17742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EE0A5-9AB2-6A73-0B18-A3FE8DAAD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E7B07-8D8D-79FC-E520-82D9515436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F9D3D-CF34-5A45-6076-04A0E80AA093}"/>
              </a:ext>
            </a:extLst>
          </p:cNvPr>
          <p:cNvSpPr>
            <a:spLocks noGrp="1"/>
          </p:cNvSpPr>
          <p:nvPr>
            <p:ph type="body" idx="1"/>
          </p:nvPr>
        </p:nvSpPr>
        <p:spPr/>
        <p:txBody>
          <a:bodyPr/>
          <a:lstStyle/>
          <a:p>
            <a:r>
              <a:rPr lang="en-US"/>
              <a:t>These are some of our posts  that represent a range of high-engagement content from our dataset, including breaking news, emotionally charged commentary, and real-time reactions to current events.</a:t>
            </a:r>
          </a:p>
        </p:txBody>
      </p:sp>
      <p:sp>
        <p:nvSpPr>
          <p:cNvPr id="4" name="Slide Number Placeholder 3">
            <a:extLst>
              <a:ext uri="{FF2B5EF4-FFF2-40B4-BE49-F238E27FC236}">
                <a16:creationId xmlns:a16="http://schemas.microsoft.com/office/drawing/2014/main" id="{57843EAF-AB75-CDF1-36C7-56561186D89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2505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47773-763B-FC2B-948F-DD79B452B5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F07F7-0962-CA86-F540-ABA13B276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5F769-E1F9-E615-F2AD-69CCA260423B}"/>
              </a:ext>
            </a:extLst>
          </p:cNvPr>
          <p:cNvSpPr>
            <a:spLocks noGrp="1"/>
          </p:cNvSpPr>
          <p:nvPr>
            <p:ph type="body" idx="1"/>
          </p:nvPr>
        </p:nvSpPr>
        <p:spPr/>
        <p:txBody>
          <a:bodyPr/>
          <a:lstStyle/>
          <a:p>
            <a:r>
              <a:rPr lang="en-US"/>
              <a:t>People get the most negative when talking about relationships, wellbeing, and the news. Lighter topics like tech and entertainment? Not so much. Looks like the more personal or stressful the topic, the more likely folks are to vent.</a:t>
            </a:r>
          </a:p>
          <a:p>
            <a:endParaRPr lang="en-US">
              <a:ea typeface="Calibri"/>
              <a:cs typeface="Calibri"/>
            </a:endParaRPr>
          </a:p>
        </p:txBody>
      </p:sp>
      <p:sp>
        <p:nvSpPr>
          <p:cNvPr id="4" name="Slide Number Placeholder 3">
            <a:extLst>
              <a:ext uri="{FF2B5EF4-FFF2-40B4-BE49-F238E27FC236}">
                <a16:creationId xmlns:a16="http://schemas.microsoft.com/office/drawing/2014/main" id="{D6284BFE-9B71-43DE-83A5-4BCDCA667F4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018179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622914" y="2473730"/>
            <a:ext cx="7977876" cy="756298"/>
          </a:xfrm>
          <a:prstGeom prst="rect">
            <a:avLst/>
          </a:prstGeom>
          <a:noFill/>
          <a:ln/>
        </p:spPr>
        <p:txBody>
          <a:bodyPr wrap="square" lIns="0" tIns="0" rIns="0" bIns="0" rtlCol="0" anchor="t"/>
          <a:lstStyle/>
          <a:p>
            <a:pPr>
              <a:lnSpc>
                <a:spcPts val="5500"/>
              </a:lnSpc>
            </a:pPr>
            <a:r>
              <a:rPr lang="en-US" sz="4000" b="1" kern="0" spc="-44">
                <a:solidFill>
                  <a:srgbClr val="FFFFFF"/>
                </a:solidFill>
                <a:latin typeface="Montserrat Bold"/>
                <a:ea typeface="Montserrat Bold" pitchFamily="34" charset="-122"/>
                <a:cs typeface="Montserrat Bold" pitchFamily="34" charset="-120"/>
              </a:rPr>
              <a:t>Reddit Sentiment Analysis:</a:t>
            </a:r>
            <a:endParaRPr lang="en-US" sz="4000" b="1" kern="0" spc="-44">
              <a:solidFill>
                <a:srgbClr val="FFFFFF"/>
              </a:solidFill>
              <a:latin typeface="Montserrat Bold"/>
              <a:ea typeface="Calibri"/>
              <a:cs typeface="Calibri"/>
            </a:endParaRPr>
          </a:p>
        </p:txBody>
      </p:sp>
      <p:sp>
        <p:nvSpPr>
          <p:cNvPr id="7" name="Text 4"/>
          <p:cNvSpPr/>
          <p:nvPr/>
        </p:nvSpPr>
        <p:spPr>
          <a:xfrm>
            <a:off x="7315200" y="4855170"/>
            <a:ext cx="6572603" cy="506996"/>
          </a:xfrm>
          <a:prstGeom prst="rect">
            <a:avLst/>
          </a:prstGeom>
          <a:noFill/>
          <a:ln/>
        </p:spPr>
        <p:txBody>
          <a:bodyPr wrap="none" lIns="0" tIns="0" rIns="0" bIns="0" rtlCol="0" anchor="t"/>
          <a:lstStyle/>
          <a:p>
            <a:pPr>
              <a:lnSpc>
                <a:spcPts val="3400"/>
              </a:lnSpc>
            </a:pPr>
            <a:r>
              <a:rPr lang="en-US" sz="2400" b="1" dirty="0">
                <a:solidFill>
                  <a:srgbClr val="E2E6E9"/>
                </a:solidFill>
                <a:latin typeface="Sitka Text" pitchFamily="2" charset="0"/>
                <a:ea typeface="Source Sans Pro Bold"/>
              </a:rPr>
              <a:t>Team 10 – Tony </a:t>
            </a:r>
            <a:r>
              <a:rPr lang="en-US" sz="2400" b="1" dirty="0" err="1">
                <a:solidFill>
                  <a:srgbClr val="E2E6E9"/>
                </a:solidFill>
                <a:latin typeface="Sitka Text" pitchFamily="2" charset="0"/>
                <a:ea typeface="Source Sans Pro Bold"/>
              </a:rPr>
              <a:t>Afuti</a:t>
            </a:r>
            <a:r>
              <a:rPr lang="en-US" sz="2400" b="1" dirty="0">
                <a:solidFill>
                  <a:srgbClr val="E2E6E9"/>
                </a:solidFill>
                <a:latin typeface="Sitka Text" pitchFamily="2" charset="0"/>
                <a:ea typeface="Source Sans Pro Bold"/>
              </a:rPr>
              <a:t>, Luke Henkel, </a:t>
            </a:r>
          </a:p>
          <a:p>
            <a:pPr>
              <a:lnSpc>
                <a:spcPts val="3400"/>
              </a:lnSpc>
            </a:pPr>
            <a:r>
              <a:rPr lang="en-US" sz="2400" b="1" dirty="0">
                <a:solidFill>
                  <a:srgbClr val="E2E6E9"/>
                </a:solidFill>
                <a:latin typeface="Sitka Text" pitchFamily="2" charset="0"/>
                <a:ea typeface="Source Sans Pro Bold"/>
              </a:rPr>
              <a:t>Vanessa Hernandez, Brendon </a:t>
            </a:r>
            <a:r>
              <a:rPr lang="en-US" sz="2400" b="1" dirty="0" err="1">
                <a:solidFill>
                  <a:srgbClr val="E2E6E9"/>
                </a:solidFill>
                <a:latin typeface="Sitka Text" pitchFamily="2" charset="0"/>
                <a:ea typeface="Source Sans Pro Bold"/>
              </a:rPr>
              <a:t>Matsikinya</a:t>
            </a:r>
            <a:endParaRPr lang="en-US" sz="2400" b="1" dirty="0">
              <a:solidFill>
                <a:srgbClr val="E2E6E9"/>
              </a:solidFill>
              <a:latin typeface="Sitka Text" pitchFamily="2" charset="0"/>
              <a:ea typeface="Source Sans Pro Bold"/>
            </a:endParaRPr>
          </a:p>
        </p:txBody>
      </p:sp>
      <p:sp>
        <p:nvSpPr>
          <p:cNvPr id="6" name="TextBox 5">
            <a:extLst>
              <a:ext uri="{FF2B5EF4-FFF2-40B4-BE49-F238E27FC236}">
                <a16:creationId xmlns:a16="http://schemas.microsoft.com/office/drawing/2014/main" id="{666CFB52-C7B8-F8FC-9DD1-19B46F38AAEB}"/>
              </a:ext>
            </a:extLst>
          </p:cNvPr>
          <p:cNvSpPr txBox="1"/>
          <p:nvPr/>
        </p:nvSpPr>
        <p:spPr>
          <a:xfrm>
            <a:off x="6055896" y="3228474"/>
            <a:ext cx="879107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FFFFF"/>
                </a:solidFill>
                <a:latin typeface="Montserrat Bold"/>
              </a:rPr>
              <a:t>Exploring Online Conversations</a:t>
            </a:r>
            <a:endParaRPr lang="en-US" sz="4000"/>
          </a:p>
        </p:txBody>
      </p:sp>
      <p:pic>
        <p:nvPicPr>
          <p:cNvPr id="8" name="Picture 7" descr="Blog – PolyVista">
            <a:extLst>
              <a:ext uri="{FF2B5EF4-FFF2-40B4-BE49-F238E27FC236}">
                <a16:creationId xmlns:a16="http://schemas.microsoft.com/office/drawing/2014/main" id="{5B06C041-73E7-F846-8278-EA572C3BF10D}"/>
              </a:ext>
            </a:extLst>
          </p:cNvPr>
          <p:cNvPicPr>
            <a:picLocks noChangeAspect="1"/>
          </p:cNvPicPr>
          <p:nvPr/>
        </p:nvPicPr>
        <p:blipFill>
          <a:blip r:embed="rId3"/>
          <a:stretch>
            <a:fillRect/>
          </a:stretch>
        </p:blipFill>
        <p:spPr>
          <a:xfrm>
            <a:off x="331940" y="1603332"/>
            <a:ext cx="5724394" cy="5749446"/>
          </a:xfrm>
          <a:prstGeom prst="rect">
            <a:avLst/>
          </a:prstGeom>
        </p:spPr>
      </p:pic>
      <p:sp>
        <p:nvSpPr>
          <p:cNvPr id="10" name="TextBox 9">
            <a:extLst>
              <a:ext uri="{FF2B5EF4-FFF2-40B4-BE49-F238E27FC236}">
                <a16:creationId xmlns:a16="http://schemas.microsoft.com/office/drawing/2014/main" id="{26EC2D0D-B385-0AFF-FE0B-564B84958BDA}"/>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82D047-3D17-E49C-8E03-C7CFA7FB15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2719CA6-758C-922E-D707-020ACC249EBE}"/>
              </a:ext>
            </a:extLst>
          </p:cNvPr>
          <p:cNvSpPr/>
          <p:nvPr/>
        </p:nvSpPr>
        <p:spPr>
          <a:xfrm>
            <a:off x="863798" y="957143"/>
            <a:ext cx="12580382"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 Findings: People aren't afraid to be negative</a:t>
            </a:r>
            <a:endParaRPr lang="en-US"/>
          </a:p>
          <a:p>
            <a:pPr>
              <a:lnSpc>
                <a:spcPts val="4100"/>
              </a:lnSpc>
            </a:pPr>
            <a:endParaRPr lang="en-US"/>
          </a:p>
          <a:p>
            <a:pPr>
              <a:lnSpc>
                <a:spcPts val="4100"/>
              </a:lnSpc>
            </a:pPr>
            <a:endParaRPr lang="en-US" sz="3300" b="1" kern="0" spc="-33">
              <a:solidFill>
                <a:srgbClr val="FFFFFF"/>
              </a:solidFill>
              <a:latin typeface="Montserrat Bold"/>
            </a:endParaRPr>
          </a:p>
        </p:txBody>
      </p:sp>
      <p:pic>
        <p:nvPicPr>
          <p:cNvPr id="10" name="Picture 9">
            <a:extLst>
              <a:ext uri="{FF2B5EF4-FFF2-40B4-BE49-F238E27FC236}">
                <a16:creationId xmlns:a16="http://schemas.microsoft.com/office/drawing/2014/main" id="{BD21F82A-5A23-9BB4-124E-FC34A9F97223}"/>
              </a:ext>
            </a:extLst>
          </p:cNvPr>
          <p:cNvPicPr>
            <a:picLocks noChangeAspect="1"/>
          </p:cNvPicPr>
          <p:nvPr/>
        </p:nvPicPr>
        <p:blipFill>
          <a:blip r:embed="rId3"/>
          <a:stretch>
            <a:fillRect/>
          </a:stretch>
        </p:blipFill>
        <p:spPr>
          <a:xfrm>
            <a:off x="2119829" y="1675371"/>
            <a:ext cx="10687307" cy="5990967"/>
          </a:xfrm>
          <a:prstGeom prst="rect">
            <a:avLst/>
          </a:prstGeom>
        </p:spPr>
      </p:pic>
      <p:sp>
        <p:nvSpPr>
          <p:cNvPr id="4" name="TextBox 3">
            <a:extLst>
              <a:ext uri="{FF2B5EF4-FFF2-40B4-BE49-F238E27FC236}">
                <a16:creationId xmlns:a16="http://schemas.microsoft.com/office/drawing/2014/main" id="{6CE54AAB-7BF2-4EEF-339C-12BD7982F08D}"/>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35833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B17F-9CFA-D25E-4124-1B6B28CC32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EE4D639-CBD2-ABA4-5D78-90A81DF2D005}"/>
              </a:ext>
            </a:extLst>
          </p:cNvPr>
          <p:cNvSpPr/>
          <p:nvPr/>
        </p:nvSpPr>
        <p:spPr>
          <a:xfrm>
            <a:off x="789657" y="635867"/>
            <a:ext cx="12580382"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Keyword Analysis: What are people talking about?</a:t>
            </a:r>
            <a:endParaRPr lang="en-US" sz="3300"/>
          </a:p>
        </p:txBody>
      </p:sp>
      <p:sp>
        <p:nvSpPr>
          <p:cNvPr id="5" name="TextBox 4">
            <a:extLst>
              <a:ext uri="{FF2B5EF4-FFF2-40B4-BE49-F238E27FC236}">
                <a16:creationId xmlns:a16="http://schemas.microsoft.com/office/drawing/2014/main" id="{D612460F-A4DB-4B4C-6380-402C30625BAE}"/>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a:extLst>
              <a:ext uri="{FF2B5EF4-FFF2-40B4-BE49-F238E27FC236}">
                <a16:creationId xmlns:a16="http://schemas.microsoft.com/office/drawing/2014/main" id="{7FEECC34-4DF6-1EAA-5D06-0F52785A4680}"/>
              </a:ext>
            </a:extLst>
          </p:cNvPr>
          <p:cNvPicPr>
            <a:picLocks noChangeAspect="1"/>
          </p:cNvPicPr>
          <p:nvPr/>
        </p:nvPicPr>
        <p:blipFill>
          <a:blip r:embed="rId3"/>
          <a:stretch>
            <a:fillRect/>
          </a:stretch>
        </p:blipFill>
        <p:spPr>
          <a:xfrm>
            <a:off x="1143259" y="1305570"/>
            <a:ext cx="12356240" cy="6631715"/>
          </a:xfrm>
          <a:prstGeom prst="rect">
            <a:avLst/>
          </a:prstGeom>
        </p:spPr>
      </p:pic>
    </p:spTree>
    <p:extLst>
      <p:ext uri="{BB962C8B-B14F-4D97-AF65-F5344CB8AC3E}">
        <p14:creationId xmlns:p14="http://schemas.microsoft.com/office/powerpoint/2010/main" val="1084230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D75E7-1231-6666-2DD7-EDCC32B1A0C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413ADFE-1D18-1E9D-5798-9F5D3DC93F55}"/>
              </a:ext>
            </a:extLst>
          </p:cNvPr>
          <p:cNvSpPr/>
          <p:nvPr/>
        </p:nvSpPr>
        <p:spPr>
          <a:xfrm>
            <a:off x="789657" y="635867"/>
            <a:ext cx="12580382"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Keyword Analysis: What are people talking about?</a:t>
            </a:r>
            <a:endParaRPr lang="en-US" sz="3300"/>
          </a:p>
        </p:txBody>
      </p:sp>
      <p:sp>
        <p:nvSpPr>
          <p:cNvPr id="5" name="TextBox 4">
            <a:extLst>
              <a:ext uri="{FF2B5EF4-FFF2-40B4-BE49-F238E27FC236}">
                <a16:creationId xmlns:a16="http://schemas.microsoft.com/office/drawing/2014/main" id="{695C7645-2E25-23DB-CF36-285390E1F246}"/>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a:extLst>
              <a:ext uri="{FF2B5EF4-FFF2-40B4-BE49-F238E27FC236}">
                <a16:creationId xmlns:a16="http://schemas.microsoft.com/office/drawing/2014/main" id="{6473A3DF-0B41-38A3-E9F7-3D16581BB36E}"/>
              </a:ext>
            </a:extLst>
          </p:cNvPr>
          <p:cNvPicPr>
            <a:picLocks noChangeAspect="1"/>
          </p:cNvPicPr>
          <p:nvPr/>
        </p:nvPicPr>
        <p:blipFill>
          <a:blip r:embed="rId3"/>
          <a:stretch>
            <a:fillRect/>
          </a:stretch>
        </p:blipFill>
        <p:spPr>
          <a:xfrm>
            <a:off x="1118546" y="1169646"/>
            <a:ext cx="12393310" cy="6730570"/>
          </a:xfrm>
          <a:prstGeom prst="rect">
            <a:avLst/>
          </a:prstGeom>
        </p:spPr>
      </p:pic>
    </p:spTree>
    <p:extLst>
      <p:ext uri="{BB962C8B-B14F-4D97-AF65-F5344CB8AC3E}">
        <p14:creationId xmlns:p14="http://schemas.microsoft.com/office/powerpoint/2010/main" val="312106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F10E-0E91-7369-DDF8-3494575747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60D69DD-FCA0-91EB-4699-A43428B28B5C}"/>
              </a:ext>
            </a:extLst>
          </p:cNvPr>
          <p:cNvSpPr/>
          <p:nvPr/>
        </p:nvSpPr>
        <p:spPr>
          <a:xfrm>
            <a:off x="789657" y="635867"/>
            <a:ext cx="12580382"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Keyword Analysis: What are people talking about?</a:t>
            </a:r>
            <a:endParaRPr lang="en-US" sz="3300"/>
          </a:p>
        </p:txBody>
      </p:sp>
      <p:sp>
        <p:nvSpPr>
          <p:cNvPr id="5" name="TextBox 4">
            <a:extLst>
              <a:ext uri="{FF2B5EF4-FFF2-40B4-BE49-F238E27FC236}">
                <a16:creationId xmlns:a16="http://schemas.microsoft.com/office/drawing/2014/main" id="{DEA96BBA-14C7-31B3-EDE1-70E479B29130}"/>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a:extLst>
              <a:ext uri="{FF2B5EF4-FFF2-40B4-BE49-F238E27FC236}">
                <a16:creationId xmlns:a16="http://schemas.microsoft.com/office/drawing/2014/main" id="{B8B1FCC0-AB78-510C-2C05-B88111CC2672}"/>
              </a:ext>
            </a:extLst>
          </p:cNvPr>
          <p:cNvPicPr>
            <a:picLocks noChangeAspect="1"/>
          </p:cNvPicPr>
          <p:nvPr/>
        </p:nvPicPr>
        <p:blipFill>
          <a:blip r:embed="rId3"/>
          <a:stretch>
            <a:fillRect/>
          </a:stretch>
        </p:blipFill>
        <p:spPr>
          <a:xfrm>
            <a:off x="1217399" y="1330284"/>
            <a:ext cx="12158533" cy="6668786"/>
          </a:xfrm>
          <a:prstGeom prst="rect">
            <a:avLst/>
          </a:prstGeom>
        </p:spPr>
      </p:pic>
    </p:spTree>
    <p:extLst>
      <p:ext uri="{BB962C8B-B14F-4D97-AF65-F5344CB8AC3E}">
        <p14:creationId xmlns:p14="http://schemas.microsoft.com/office/powerpoint/2010/main" val="3817986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699968"/>
            <a:ext cx="6346150" cy="701278"/>
          </a:xfrm>
          <a:prstGeom prst="rect">
            <a:avLst/>
          </a:prstGeom>
          <a:noFill/>
          <a:ln/>
        </p:spPr>
        <p:txBody>
          <a:bodyPr wrap="none" lIns="0" tIns="0" rIns="0" bIns="0" rtlCol="0" anchor="t"/>
          <a:lstStyle/>
          <a:p>
            <a:pPr marL="0" indent="0" algn="l">
              <a:lnSpc>
                <a:spcPts val="5500"/>
              </a:lnSpc>
              <a:buNone/>
            </a:pPr>
            <a:r>
              <a:rPr lang="en-US" sz="4400" b="1" kern="0" spc="-44">
                <a:solidFill>
                  <a:srgbClr val="FFFFFF"/>
                </a:solidFill>
                <a:latin typeface="Montserrat Bold" pitchFamily="34" charset="0"/>
                <a:ea typeface="Montserrat Bold" pitchFamily="34" charset="-122"/>
                <a:cs typeface="Montserrat Bold" pitchFamily="34" charset="-120"/>
              </a:rPr>
              <a:t>Business Applications</a:t>
            </a:r>
            <a:endParaRPr lang="en-US" sz="4400"/>
          </a:p>
        </p:txBody>
      </p:sp>
      <p:pic>
        <p:nvPicPr>
          <p:cNvPr id="3" name="Image 0" descr="preencoded.png"/>
          <p:cNvPicPr>
            <a:picLocks noChangeAspect="1"/>
          </p:cNvPicPr>
          <p:nvPr/>
        </p:nvPicPr>
        <p:blipFill>
          <a:blip r:embed="rId3"/>
          <a:stretch>
            <a:fillRect/>
          </a:stretch>
        </p:blipFill>
        <p:spPr>
          <a:xfrm>
            <a:off x="3291126" y="1894880"/>
            <a:ext cx="1596628" cy="1362432"/>
          </a:xfrm>
          <a:prstGeom prst="rect">
            <a:avLst/>
          </a:prstGeom>
        </p:spPr>
      </p:pic>
      <p:pic>
        <p:nvPicPr>
          <p:cNvPr id="4" name="Image 1" descr="preencoded.png"/>
          <p:cNvPicPr>
            <a:picLocks noChangeAspect="1"/>
          </p:cNvPicPr>
          <p:nvPr/>
        </p:nvPicPr>
        <p:blipFill>
          <a:blip r:embed="rId4"/>
          <a:stretch>
            <a:fillRect/>
          </a:stretch>
        </p:blipFill>
        <p:spPr>
          <a:xfrm>
            <a:off x="3915847" y="2526387"/>
            <a:ext cx="347067" cy="433864"/>
          </a:xfrm>
          <a:prstGeom prst="rect">
            <a:avLst/>
          </a:prstGeom>
        </p:spPr>
      </p:pic>
      <p:sp>
        <p:nvSpPr>
          <p:cNvPr id="5" name="Text 1"/>
          <p:cNvSpPr/>
          <p:nvPr/>
        </p:nvSpPr>
        <p:spPr>
          <a:xfrm>
            <a:off x="5134570" y="2059810"/>
            <a:ext cx="3582855" cy="514411"/>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Targeted Marketing</a:t>
            </a:r>
            <a:endParaRPr lang="en-US" sz="2200"/>
          </a:p>
        </p:txBody>
      </p:sp>
      <p:sp>
        <p:nvSpPr>
          <p:cNvPr id="6" name="Text 2"/>
          <p:cNvSpPr/>
          <p:nvPr/>
        </p:nvSpPr>
        <p:spPr>
          <a:xfrm>
            <a:off x="5134570" y="2776808"/>
            <a:ext cx="406288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Match content to community sentiment</a:t>
            </a:r>
            <a:endParaRPr lang="en-US" sz="1900"/>
          </a:p>
        </p:txBody>
      </p:sp>
      <p:sp>
        <p:nvSpPr>
          <p:cNvPr id="7" name="Shape 3"/>
          <p:cNvSpPr/>
          <p:nvPr/>
        </p:nvSpPr>
        <p:spPr>
          <a:xfrm>
            <a:off x="4949428" y="3272909"/>
            <a:ext cx="8755499" cy="15240"/>
          </a:xfrm>
          <a:prstGeom prst="roundRect">
            <a:avLst>
              <a:gd name="adj" fmla="val 242945"/>
            </a:avLst>
          </a:prstGeom>
          <a:solidFill>
            <a:srgbClr val="494A4B"/>
          </a:solidFill>
          <a:ln/>
        </p:spPr>
        <p:txBody>
          <a:bodyPr/>
          <a:lstStyle/>
          <a:p>
            <a:endParaRPr lang="en-US"/>
          </a:p>
        </p:txBody>
      </p:sp>
      <p:pic>
        <p:nvPicPr>
          <p:cNvPr id="8" name="Image 2" descr="preencoded.png"/>
          <p:cNvPicPr>
            <a:picLocks noChangeAspect="1"/>
          </p:cNvPicPr>
          <p:nvPr/>
        </p:nvPicPr>
        <p:blipFill>
          <a:blip r:embed="rId5"/>
          <a:stretch>
            <a:fillRect/>
          </a:stretch>
        </p:blipFill>
        <p:spPr>
          <a:xfrm>
            <a:off x="2492693" y="3318986"/>
            <a:ext cx="3193375" cy="1362432"/>
          </a:xfrm>
          <a:prstGeom prst="rect">
            <a:avLst/>
          </a:prstGeom>
        </p:spPr>
      </p:pic>
      <p:pic>
        <p:nvPicPr>
          <p:cNvPr id="9" name="Image 3" descr="preencoded.png"/>
          <p:cNvPicPr>
            <a:picLocks noChangeAspect="1"/>
          </p:cNvPicPr>
          <p:nvPr/>
        </p:nvPicPr>
        <p:blipFill>
          <a:blip r:embed="rId6"/>
          <a:stretch>
            <a:fillRect/>
          </a:stretch>
        </p:blipFill>
        <p:spPr>
          <a:xfrm>
            <a:off x="3915847" y="3783211"/>
            <a:ext cx="347067" cy="433864"/>
          </a:xfrm>
          <a:prstGeom prst="rect">
            <a:avLst/>
          </a:prstGeom>
        </p:spPr>
      </p:pic>
      <p:sp>
        <p:nvSpPr>
          <p:cNvPr id="10" name="Text 4"/>
          <p:cNvSpPr/>
          <p:nvPr/>
        </p:nvSpPr>
        <p:spPr>
          <a:xfrm>
            <a:off x="5932884" y="3565803"/>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Product Feedback</a:t>
            </a:r>
            <a:endParaRPr lang="en-US" sz="2200"/>
          </a:p>
        </p:txBody>
      </p:sp>
      <p:sp>
        <p:nvSpPr>
          <p:cNvPr id="11" name="Text 5"/>
          <p:cNvSpPr/>
          <p:nvPr/>
        </p:nvSpPr>
        <p:spPr>
          <a:xfrm>
            <a:off x="5932884" y="4064437"/>
            <a:ext cx="4203502"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Monitor reactions to launches or updates</a:t>
            </a:r>
            <a:endParaRPr lang="en-US" sz="1900"/>
          </a:p>
        </p:txBody>
      </p:sp>
      <p:sp>
        <p:nvSpPr>
          <p:cNvPr id="12" name="Shape 6"/>
          <p:cNvSpPr/>
          <p:nvPr/>
        </p:nvSpPr>
        <p:spPr>
          <a:xfrm>
            <a:off x="5747742" y="4697016"/>
            <a:ext cx="7957185" cy="15240"/>
          </a:xfrm>
          <a:prstGeom prst="roundRect">
            <a:avLst>
              <a:gd name="adj" fmla="val 242945"/>
            </a:avLst>
          </a:prstGeom>
          <a:solidFill>
            <a:srgbClr val="494A4B"/>
          </a:solidFill>
          <a:ln/>
        </p:spPr>
        <p:txBody>
          <a:bodyPr/>
          <a:lstStyle/>
          <a:p>
            <a:endParaRPr lang="en-US"/>
          </a:p>
        </p:txBody>
      </p:sp>
      <p:pic>
        <p:nvPicPr>
          <p:cNvPr id="13" name="Image 4" descr="preencoded.png"/>
          <p:cNvPicPr>
            <a:picLocks noChangeAspect="1"/>
          </p:cNvPicPr>
          <p:nvPr/>
        </p:nvPicPr>
        <p:blipFill>
          <a:blip r:embed="rId7"/>
          <a:stretch>
            <a:fillRect/>
          </a:stretch>
        </p:blipFill>
        <p:spPr>
          <a:xfrm>
            <a:off x="1694378" y="4743093"/>
            <a:ext cx="4790123" cy="1362432"/>
          </a:xfrm>
          <a:prstGeom prst="rect">
            <a:avLst/>
          </a:prstGeom>
        </p:spPr>
      </p:pic>
      <p:pic>
        <p:nvPicPr>
          <p:cNvPr id="14" name="Image 5" descr="preencoded.png"/>
          <p:cNvPicPr>
            <a:picLocks noChangeAspect="1"/>
          </p:cNvPicPr>
          <p:nvPr/>
        </p:nvPicPr>
        <p:blipFill>
          <a:blip r:embed="rId8"/>
          <a:stretch>
            <a:fillRect/>
          </a:stretch>
        </p:blipFill>
        <p:spPr>
          <a:xfrm>
            <a:off x="3915847" y="5207318"/>
            <a:ext cx="347067" cy="433864"/>
          </a:xfrm>
          <a:prstGeom prst="rect">
            <a:avLst/>
          </a:prstGeom>
        </p:spPr>
      </p:pic>
      <p:sp>
        <p:nvSpPr>
          <p:cNvPr id="15" name="Text 7"/>
          <p:cNvSpPr/>
          <p:nvPr/>
        </p:nvSpPr>
        <p:spPr>
          <a:xfrm>
            <a:off x="6731318" y="4989909"/>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Trend Prediction</a:t>
            </a:r>
            <a:endParaRPr lang="en-US" sz="2200"/>
          </a:p>
        </p:txBody>
      </p:sp>
      <p:sp>
        <p:nvSpPr>
          <p:cNvPr id="16" name="Text 8"/>
          <p:cNvSpPr/>
          <p:nvPr/>
        </p:nvSpPr>
        <p:spPr>
          <a:xfrm>
            <a:off x="6731318" y="5488543"/>
            <a:ext cx="3873937"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Identify emerging topics and interests</a:t>
            </a:r>
            <a:endParaRPr lang="en-US" sz="1900"/>
          </a:p>
        </p:txBody>
      </p:sp>
      <p:sp>
        <p:nvSpPr>
          <p:cNvPr id="17" name="Shape 9"/>
          <p:cNvSpPr/>
          <p:nvPr/>
        </p:nvSpPr>
        <p:spPr>
          <a:xfrm>
            <a:off x="6546175" y="6121122"/>
            <a:ext cx="7158752" cy="15240"/>
          </a:xfrm>
          <a:prstGeom prst="roundRect">
            <a:avLst>
              <a:gd name="adj" fmla="val 242945"/>
            </a:avLst>
          </a:prstGeom>
          <a:solidFill>
            <a:srgbClr val="494A4B"/>
          </a:solidFill>
          <a:ln/>
        </p:spPr>
        <p:txBody>
          <a:bodyPr/>
          <a:lstStyle/>
          <a:p>
            <a:endParaRPr lang="en-US"/>
          </a:p>
        </p:txBody>
      </p:sp>
      <p:pic>
        <p:nvPicPr>
          <p:cNvPr id="18" name="Image 6" descr="preencoded.png"/>
          <p:cNvPicPr>
            <a:picLocks noChangeAspect="1"/>
          </p:cNvPicPr>
          <p:nvPr/>
        </p:nvPicPr>
        <p:blipFill>
          <a:blip r:embed="rId9"/>
          <a:stretch>
            <a:fillRect/>
          </a:stretch>
        </p:blipFill>
        <p:spPr>
          <a:xfrm>
            <a:off x="895945" y="6167199"/>
            <a:ext cx="6386870" cy="1362432"/>
          </a:xfrm>
          <a:prstGeom prst="rect">
            <a:avLst/>
          </a:prstGeom>
        </p:spPr>
      </p:pic>
      <p:pic>
        <p:nvPicPr>
          <p:cNvPr id="19" name="Image 7" descr="preencoded.png"/>
          <p:cNvPicPr>
            <a:picLocks noChangeAspect="1"/>
          </p:cNvPicPr>
          <p:nvPr/>
        </p:nvPicPr>
        <p:blipFill>
          <a:blip r:embed="rId10"/>
          <a:stretch>
            <a:fillRect/>
          </a:stretch>
        </p:blipFill>
        <p:spPr>
          <a:xfrm>
            <a:off x="3915728" y="6631424"/>
            <a:ext cx="347067" cy="433864"/>
          </a:xfrm>
          <a:prstGeom prst="rect">
            <a:avLst/>
          </a:prstGeom>
        </p:spPr>
      </p:pic>
      <p:sp>
        <p:nvSpPr>
          <p:cNvPr id="20" name="Text 10"/>
          <p:cNvSpPr/>
          <p:nvPr/>
        </p:nvSpPr>
        <p:spPr>
          <a:xfrm>
            <a:off x="7529632" y="6414016"/>
            <a:ext cx="3633073"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Reputation Management</a:t>
            </a:r>
            <a:endParaRPr lang="en-US" sz="2200"/>
          </a:p>
        </p:txBody>
      </p:sp>
      <p:sp>
        <p:nvSpPr>
          <p:cNvPr id="21" name="Text 11"/>
          <p:cNvSpPr/>
          <p:nvPr/>
        </p:nvSpPr>
        <p:spPr>
          <a:xfrm>
            <a:off x="7529632" y="6912650"/>
            <a:ext cx="4496872"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Track brand perception across communities</a:t>
            </a:r>
            <a:endParaRPr lang="en-US" sz="1900"/>
          </a:p>
        </p:txBody>
      </p:sp>
      <p:sp>
        <p:nvSpPr>
          <p:cNvPr id="23" name="TextBox 22">
            <a:extLst>
              <a:ext uri="{FF2B5EF4-FFF2-40B4-BE49-F238E27FC236}">
                <a16:creationId xmlns:a16="http://schemas.microsoft.com/office/drawing/2014/main" id="{6759AB06-EC9F-F446-09B3-431065599E8E}"/>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00868" y="683023"/>
            <a:ext cx="6876693" cy="701278"/>
          </a:xfrm>
          <a:prstGeom prst="rect">
            <a:avLst/>
          </a:prstGeom>
          <a:noFill/>
          <a:ln/>
        </p:spPr>
        <p:txBody>
          <a:bodyPr wrap="none" lIns="0" tIns="0" rIns="0" bIns="0" rtlCol="0" anchor="t"/>
          <a:lstStyle/>
          <a:p>
            <a:pPr marL="0" indent="0" algn="l">
              <a:lnSpc>
                <a:spcPts val="5500"/>
              </a:lnSpc>
              <a:buNone/>
            </a:pPr>
            <a:r>
              <a:rPr lang="en-US" sz="4400" b="1" kern="0" spc="-44">
                <a:solidFill>
                  <a:srgbClr val="FFFFFF"/>
                </a:solidFill>
                <a:latin typeface="Montserrat Bold" pitchFamily="34" charset="0"/>
                <a:ea typeface="Montserrat Bold" pitchFamily="34" charset="-122"/>
                <a:cs typeface="Montserrat Bold" pitchFamily="34" charset="-120"/>
              </a:rPr>
              <a:t>Market Implementation</a:t>
            </a:r>
            <a:endParaRPr lang="en-US" sz="4400"/>
          </a:p>
        </p:txBody>
      </p:sp>
      <p:sp>
        <p:nvSpPr>
          <p:cNvPr id="3" name="Shape 1"/>
          <p:cNvSpPr/>
          <p:nvPr/>
        </p:nvSpPr>
        <p:spPr>
          <a:xfrm>
            <a:off x="863798" y="2545199"/>
            <a:ext cx="2150388" cy="1362432"/>
          </a:xfrm>
          <a:prstGeom prst="roundRect">
            <a:avLst>
              <a:gd name="adj" fmla="val 2718"/>
            </a:avLst>
          </a:prstGeom>
          <a:solidFill>
            <a:srgbClr val="3031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765459" y="3009424"/>
            <a:ext cx="347067" cy="433864"/>
          </a:xfrm>
          <a:prstGeom prst="rect">
            <a:avLst/>
          </a:prstGeom>
        </p:spPr>
      </p:pic>
      <p:sp>
        <p:nvSpPr>
          <p:cNvPr id="5" name="Text 2"/>
          <p:cNvSpPr/>
          <p:nvPr/>
        </p:nvSpPr>
        <p:spPr>
          <a:xfrm>
            <a:off x="3261003" y="2792016"/>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Audience Research</a:t>
            </a:r>
            <a:endParaRPr lang="en-US" sz="2200"/>
          </a:p>
        </p:txBody>
      </p:sp>
      <p:sp>
        <p:nvSpPr>
          <p:cNvPr id="6" name="Text 3"/>
          <p:cNvSpPr/>
          <p:nvPr/>
        </p:nvSpPr>
        <p:spPr>
          <a:xfrm>
            <a:off x="3261003" y="3290649"/>
            <a:ext cx="284868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Identify target communities</a:t>
            </a:r>
            <a:endParaRPr lang="en-US" sz="1900"/>
          </a:p>
        </p:txBody>
      </p:sp>
      <p:sp>
        <p:nvSpPr>
          <p:cNvPr id="7" name="Shape 4"/>
          <p:cNvSpPr/>
          <p:nvPr/>
        </p:nvSpPr>
        <p:spPr>
          <a:xfrm>
            <a:off x="3137535" y="3892391"/>
            <a:ext cx="10505718" cy="15240"/>
          </a:xfrm>
          <a:prstGeom prst="roundRect">
            <a:avLst>
              <a:gd name="adj" fmla="val 242945"/>
            </a:avLst>
          </a:prstGeom>
          <a:solidFill>
            <a:srgbClr val="494A4B"/>
          </a:solidFill>
          <a:ln/>
        </p:spPr>
        <p:txBody>
          <a:bodyPr/>
          <a:lstStyle/>
          <a:p>
            <a:endParaRPr lang="en-US"/>
          </a:p>
        </p:txBody>
      </p:sp>
      <p:sp>
        <p:nvSpPr>
          <p:cNvPr id="8" name="Shape 5"/>
          <p:cNvSpPr/>
          <p:nvPr/>
        </p:nvSpPr>
        <p:spPr>
          <a:xfrm>
            <a:off x="863798" y="4030980"/>
            <a:ext cx="4300895" cy="1362432"/>
          </a:xfrm>
          <a:prstGeom prst="roundRect">
            <a:avLst>
              <a:gd name="adj" fmla="val 2718"/>
            </a:avLst>
          </a:prstGeom>
          <a:solidFill>
            <a:srgbClr val="303132"/>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840712" y="4495205"/>
            <a:ext cx="347067" cy="433864"/>
          </a:xfrm>
          <a:prstGeom prst="rect">
            <a:avLst/>
          </a:prstGeom>
        </p:spPr>
      </p:pic>
      <p:sp>
        <p:nvSpPr>
          <p:cNvPr id="10" name="Text 6"/>
          <p:cNvSpPr/>
          <p:nvPr/>
        </p:nvSpPr>
        <p:spPr>
          <a:xfrm>
            <a:off x="5411510" y="4277797"/>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Content Strategy</a:t>
            </a:r>
            <a:endParaRPr lang="en-US" sz="2200"/>
          </a:p>
        </p:txBody>
      </p:sp>
      <p:sp>
        <p:nvSpPr>
          <p:cNvPr id="11" name="Text 7"/>
          <p:cNvSpPr/>
          <p:nvPr/>
        </p:nvSpPr>
        <p:spPr>
          <a:xfrm>
            <a:off x="5411510" y="4776430"/>
            <a:ext cx="4714161"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Develop tone matching community sentiment</a:t>
            </a:r>
            <a:endParaRPr lang="en-US" sz="1900"/>
          </a:p>
        </p:txBody>
      </p:sp>
      <p:sp>
        <p:nvSpPr>
          <p:cNvPr id="12" name="Shape 8"/>
          <p:cNvSpPr/>
          <p:nvPr/>
        </p:nvSpPr>
        <p:spPr>
          <a:xfrm>
            <a:off x="5288042" y="5378172"/>
            <a:ext cx="8355211" cy="15240"/>
          </a:xfrm>
          <a:prstGeom prst="roundRect">
            <a:avLst>
              <a:gd name="adj" fmla="val 242945"/>
            </a:avLst>
          </a:prstGeom>
          <a:solidFill>
            <a:srgbClr val="494A4B"/>
          </a:solidFill>
          <a:ln/>
        </p:spPr>
        <p:txBody>
          <a:bodyPr/>
          <a:lstStyle/>
          <a:p>
            <a:endParaRPr lang="en-US"/>
          </a:p>
        </p:txBody>
      </p:sp>
      <p:sp>
        <p:nvSpPr>
          <p:cNvPr id="13" name="Shape 9"/>
          <p:cNvSpPr/>
          <p:nvPr/>
        </p:nvSpPr>
        <p:spPr>
          <a:xfrm>
            <a:off x="863798" y="5516761"/>
            <a:ext cx="6451402" cy="1362432"/>
          </a:xfrm>
          <a:prstGeom prst="roundRect">
            <a:avLst>
              <a:gd name="adj" fmla="val 2718"/>
            </a:avLst>
          </a:prstGeom>
          <a:solidFill>
            <a:srgbClr val="303132"/>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3915966" y="5980986"/>
            <a:ext cx="347067" cy="433864"/>
          </a:xfrm>
          <a:prstGeom prst="rect">
            <a:avLst/>
          </a:prstGeom>
        </p:spPr>
      </p:pic>
      <p:sp>
        <p:nvSpPr>
          <p:cNvPr id="15" name="Text 10"/>
          <p:cNvSpPr/>
          <p:nvPr/>
        </p:nvSpPr>
        <p:spPr>
          <a:xfrm>
            <a:off x="7562017" y="5827078"/>
            <a:ext cx="3886716" cy="3887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Performance Tracking</a:t>
            </a:r>
            <a:endParaRPr lang="en-US" sz="2200"/>
          </a:p>
        </p:txBody>
      </p:sp>
      <p:sp>
        <p:nvSpPr>
          <p:cNvPr id="16" name="Text 11"/>
          <p:cNvSpPr/>
          <p:nvPr/>
        </p:nvSpPr>
        <p:spPr>
          <a:xfrm>
            <a:off x="7562017" y="6418971"/>
            <a:ext cx="3535680"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Monitor sentiment shifts over time</a:t>
            </a:r>
            <a:endParaRPr lang="en-US" sz="1900"/>
          </a:p>
        </p:txBody>
      </p:sp>
      <p:pic>
        <p:nvPicPr>
          <p:cNvPr id="17" name="Picture 16" descr="Marketing director overseeing social media AI implementation concept as A  marketing director in a modern office overseeing social media AI  implementation on a computer highlighting Cleans 55766421 Vector Art at  Vecteezy">
            <a:extLst>
              <a:ext uri="{FF2B5EF4-FFF2-40B4-BE49-F238E27FC236}">
                <a16:creationId xmlns:a16="http://schemas.microsoft.com/office/drawing/2014/main" id="{7906D9C7-EB3B-AD25-343B-1869C8FBA294}"/>
              </a:ext>
            </a:extLst>
          </p:cNvPr>
          <p:cNvPicPr>
            <a:picLocks noChangeAspect="1"/>
          </p:cNvPicPr>
          <p:nvPr/>
        </p:nvPicPr>
        <p:blipFill>
          <a:blip r:embed="rId6"/>
          <a:stretch>
            <a:fillRect/>
          </a:stretch>
        </p:blipFill>
        <p:spPr>
          <a:xfrm>
            <a:off x="10123568" y="682791"/>
            <a:ext cx="3094124" cy="2885576"/>
          </a:xfrm>
          <a:prstGeom prst="rect">
            <a:avLst/>
          </a:prstGeom>
        </p:spPr>
      </p:pic>
      <p:sp>
        <p:nvSpPr>
          <p:cNvPr id="18" name="TextBox 17">
            <a:extLst>
              <a:ext uri="{FF2B5EF4-FFF2-40B4-BE49-F238E27FC236}">
                <a16:creationId xmlns:a16="http://schemas.microsoft.com/office/drawing/2014/main" id="{E8802514-1AA2-308A-19EE-EFA2C73A3E8D}"/>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E903-2D7F-A120-7FB9-F41FDBBE119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FE9A14D-E826-B641-9372-34BA59CCC998}"/>
              </a:ext>
            </a:extLst>
          </p:cNvPr>
          <p:cNvSpPr/>
          <p:nvPr/>
        </p:nvSpPr>
        <p:spPr>
          <a:xfrm>
            <a:off x="339678" y="727998"/>
            <a:ext cx="13122322" cy="701278"/>
          </a:xfrm>
          <a:prstGeom prst="rect">
            <a:avLst/>
          </a:prstGeom>
          <a:noFill/>
          <a:ln/>
        </p:spPr>
        <p:txBody>
          <a:bodyPr wrap="none" lIns="0" tIns="0" rIns="0" bIns="0" rtlCol="0" anchor="t"/>
          <a:lstStyle/>
          <a:p>
            <a:pPr>
              <a:lnSpc>
                <a:spcPts val="5500"/>
              </a:lnSpc>
            </a:pPr>
            <a:r>
              <a:rPr lang="en-US" sz="4400" b="1" kern="0" spc="-44" dirty="0">
                <a:solidFill>
                  <a:srgbClr val="FFFFFF"/>
                </a:solidFill>
                <a:latin typeface="Montserrat Bold"/>
              </a:rPr>
              <a:t>Business Case: How could Apple use our system? </a:t>
            </a:r>
            <a:endParaRPr lang="en-US" dirty="0"/>
          </a:p>
        </p:txBody>
      </p:sp>
      <p:pic>
        <p:nvPicPr>
          <p:cNvPr id="17" name="Graphic 16" descr="File:Apple logo black.svg - Wikimedia Commons">
            <a:extLst>
              <a:ext uri="{FF2B5EF4-FFF2-40B4-BE49-F238E27FC236}">
                <a16:creationId xmlns:a16="http://schemas.microsoft.com/office/drawing/2014/main" id="{276E69E9-406E-E9CB-CC8B-318CFF92EF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8400" y="2720074"/>
            <a:ext cx="2743200" cy="3370024"/>
          </a:xfrm>
          <a:prstGeom prst="rect">
            <a:avLst/>
          </a:prstGeom>
        </p:spPr>
      </p:pic>
      <p:pic>
        <p:nvPicPr>
          <p:cNvPr id="18" name="Picture 17" descr="Samsung Logo | Brand Identity | Samsung US">
            <a:extLst>
              <a:ext uri="{FF2B5EF4-FFF2-40B4-BE49-F238E27FC236}">
                <a16:creationId xmlns:a16="http://schemas.microsoft.com/office/drawing/2014/main" id="{9C4CF985-41D4-21E7-F434-3CD14812271A}"/>
              </a:ext>
            </a:extLst>
          </p:cNvPr>
          <p:cNvPicPr>
            <a:picLocks noChangeAspect="1"/>
          </p:cNvPicPr>
          <p:nvPr/>
        </p:nvPicPr>
        <p:blipFill>
          <a:blip r:embed="rId5"/>
          <a:stretch>
            <a:fillRect/>
          </a:stretch>
        </p:blipFill>
        <p:spPr>
          <a:xfrm>
            <a:off x="5117193" y="3169557"/>
            <a:ext cx="4396014" cy="2471057"/>
          </a:xfrm>
          <a:prstGeom prst="rect">
            <a:avLst/>
          </a:prstGeom>
        </p:spPr>
      </p:pic>
      <p:pic>
        <p:nvPicPr>
          <p:cNvPr id="19" name="Graphic 18" descr="Flying Money with solid fill">
            <a:extLst>
              <a:ext uri="{FF2B5EF4-FFF2-40B4-BE49-F238E27FC236}">
                <a16:creationId xmlns:a16="http://schemas.microsoft.com/office/drawing/2014/main" id="{D9A44953-EB93-3BE3-10A8-B00D97628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51029" y="4731657"/>
            <a:ext cx="2510971" cy="2467428"/>
          </a:xfrm>
          <a:prstGeom prst="rect">
            <a:avLst/>
          </a:prstGeom>
        </p:spPr>
      </p:pic>
      <p:pic>
        <p:nvPicPr>
          <p:cNvPr id="20" name="Graphic 19" descr="Online Network with solid fill">
            <a:extLst>
              <a:ext uri="{FF2B5EF4-FFF2-40B4-BE49-F238E27FC236}">
                <a16:creationId xmlns:a16="http://schemas.microsoft.com/office/drawing/2014/main" id="{713A63C9-1F32-59CA-9C2E-9F5B802E9E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51028" y="1930400"/>
            <a:ext cx="2307771" cy="2191657"/>
          </a:xfrm>
          <a:prstGeom prst="rect">
            <a:avLst/>
          </a:prstGeom>
        </p:spPr>
      </p:pic>
      <p:sp>
        <p:nvSpPr>
          <p:cNvPr id="4" name="TextBox 3">
            <a:extLst>
              <a:ext uri="{FF2B5EF4-FFF2-40B4-BE49-F238E27FC236}">
                <a16:creationId xmlns:a16="http://schemas.microsoft.com/office/drawing/2014/main" id="{A71ED86F-EDBD-521D-0346-00A0E9CE2C51}"/>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25463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112799"/>
            <a:ext cx="11473520" cy="730306"/>
          </a:xfrm>
          <a:prstGeom prst="rect">
            <a:avLst/>
          </a:prstGeom>
          <a:noFill/>
          <a:ln/>
        </p:spPr>
        <p:txBody>
          <a:bodyPr wrap="none" lIns="0" tIns="0" rIns="0" bIns="0" rtlCol="0" anchor="t"/>
          <a:lstStyle/>
          <a:p>
            <a:pPr>
              <a:lnSpc>
                <a:spcPts val="5500"/>
              </a:lnSpc>
            </a:pPr>
            <a:r>
              <a:rPr lang="en-US" sz="4400" b="1" kern="0" spc="-44">
                <a:solidFill>
                  <a:srgbClr val="FFFFFF"/>
                </a:solidFill>
                <a:latin typeface="Montserrat Bold"/>
              </a:rPr>
              <a:t>Potential Improvements to Consider</a:t>
            </a:r>
          </a:p>
        </p:txBody>
      </p:sp>
      <p:pic>
        <p:nvPicPr>
          <p:cNvPr id="4" name="Image 1" descr="preencoded.png"/>
          <p:cNvPicPr>
            <a:picLocks noChangeAspect="1"/>
          </p:cNvPicPr>
          <p:nvPr/>
        </p:nvPicPr>
        <p:blipFill>
          <a:blip r:embed="rId4"/>
          <a:stretch>
            <a:fillRect/>
          </a:stretch>
        </p:blipFill>
        <p:spPr>
          <a:xfrm>
            <a:off x="863798" y="5256371"/>
            <a:ext cx="616982" cy="616982"/>
          </a:xfrm>
          <a:prstGeom prst="rect">
            <a:avLst/>
          </a:prstGeom>
        </p:spPr>
      </p:pic>
      <p:sp>
        <p:nvSpPr>
          <p:cNvPr id="5" name="Text 1"/>
          <p:cNvSpPr/>
          <p:nvPr/>
        </p:nvSpPr>
        <p:spPr>
          <a:xfrm>
            <a:off x="1727597" y="5213271"/>
            <a:ext cx="2084189" cy="701278"/>
          </a:xfrm>
          <a:prstGeom prst="rect">
            <a:avLst/>
          </a:prstGeom>
          <a:noFill/>
          <a:ln/>
        </p:spPr>
        <p:txBody>
          <a:bodyPr wrap="squar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Broader Dataset</a:t>
            </a:r>
            <a:endParaRPr lang="en-US" sz="2200"/>
          </a:p>
        </p:txBody>
      </p:sp>
      <p:sp>
        <p:nvSpPr>
          <p:cNvPr id="6" name="Text 2"/>
          <p:cNvSpPr/>
          <p:nvPr/>
        </p:nvSpPr>
        <p:spPr>
          <a:xfrm>
            <a:off x="1727597" y="6062543"/>
            <a:ext cx="2084189" cy="1110496"/>
          </a:xfrm>
          <a:prstGeom prst="rect">
            <a:avLst/>
          </a:prstGeom>
          <a:noFill/>
          <a:ln/>
        </p:spPr>
        <p:txBody>
          <a:bodyPr wrap="squar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Include more platforms beyond Reddit</a:t>
            </a:r>
            <a:endParaRPr lang="en-US" sz="1900"/>
          </a:p>
        </p:txBody>
      </p:sp>
      <p:pic>
        <p:nvPicPr>
          <p:cNvPr id="7" name="Image 2" descr="preencoded.png"/>
          <p:cNvPicPr>
            <a:picLocks noChangeAspect="1"/>
          </p:cNvPicPr>
          <p:nvPr/>
        </p:nvPicPr>
        <p:blipFill>
          <a:blip r:embed="rId5"/>
          <a:stretch>
            <a:fillRect/>
          </a:stretch>
        </p:blipFill>
        <p:spPr>
          <a:xfrm>
            <a:off x="4181951" y="5256371"/>
            <a:ext cx="616982" cy="616982"/>
          </a:xfrm>
          <a:prstGeom prst="rect">
            <a:avLst/>
          </a:prstGeom>
        </p:spPr>
      </p:pic>
      <p:sp>
        <p:nvSpPr>
          <p:cNvPr id="8" name="Text 3"/>
          <p:cNvSpPr/>
          <p:nvPr/>
        </p:nvSpPr>
        <p:spPr>
          <a:xfrm>
            <a:off x="5045750" y="5213271"/>
            <a:ext cx="2084308" cy="701278"/>
          </a:xfrm>
          <a:prstGeom prst="rect">
            <a:avLst/>
          </a:prstGeom>
          <a:noFill/>
          <a:ln/>
        </p:spPr>
        <p:txBody>
          <a:bodyPr wrap="squar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Deeper Analysis</a:t>
            </a:r>
            <a:endParaRPr lang="en-US" sz="2200"/>
          </a:p>
        </p:txBody>
      </p:sp>
      <p:sp>
        <p:nvSpPr>
          <p:cNvPr id="9" name="Text 4"/>
          <p:cNvSpPr/>
          <p:nvPr/>
        </p:nvSpPr>
        <p:spPr>
          <a:xfrm>
            <a:off x="5045750" y="6062543"/>
            <a:ext cx="2084308" cy="1110496"/>
          </a:xfrm>
          <a:prstGeom prst="rect">
            <a:avLst/>
          </a:prstGeom>
          <a:noFill/>
          <a:ln/>
        </p:spPr>
        <p:txBody>
          <a:bodyPr wrap="squar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Explore linguistic patterns and emotion</a:t>
            </a:r>
            <a:endParaRPr lang="en-US" sz="1900"/>
          </a:p>
        </p:txBody>
      </p:sp>
      <p:pic>
        <p:nvPicPr>
          <p:cNvPr id="10" name="Image 3" descr="preencoded.png"/>
          <p:cNvPicPr>
            <a:picLocks noChangeAspect="1"/>
          </p:cNvPicPr>
          <p:nvPr/>
        </p:nvPicPr>
        <p:blipFill>
          <a:blip r:embed="rId6"/>
          <a:stretch>
            <a:fillRect/>
          </a:stretch>
        </p:blipFill>
        <p:spPr>
          <a:xfrm>
            <a:off x="7500223" y="5256371"/>
            <a:ext cx="616982" cy="616982"/>
          </a:xfrm>
          <a:prstGeom prst="rect">
            <a:avLst/>
          </a:prstGeom>
        </p:spPr>
      </p:pic>
      <p:sp>
        <p:nvSpPr>
          <p:cNvPr id="11" name="Text 5"/>
          <p:cNvSpPr/>
          <p:nvPr/>
        </p:nvSpPr>
        <p:spPr>
          <a:xfrm>
            <a:off x="8364022" y="5213271"/>
            <a:ext cx="208430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Advanced ML</a:t>
            </a:r>
            <a:endParaRPr lang="en-US" sz="2200" dirty="0"/>
          </a:p>
        </p:txBody>
      </p:sp>
      <p:sp>
        <p:nvSpPr>
          <p:cNvPr id="12" name="Text 6"/>
          <p:cNvSpPr/>
          <p:nvPr/>
        </p:nvSpPr>
        <p:spPr>
          <a:xfrm>
            <a:off x="8364022" y="5711904"/>
            <a:ext cx="2084308" cy="1110496"/>
          </a:xfrm>
          <a:prstGeom prst="rect">
            <a:avLst/>
          </a:prstGeom>
          <a:noFill/>
          <a:ln/>
        </p:spPr>
        <p:txBody>
          <a:bodyPr wrap="squar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Implement more nuanced sentiment models</a:t>
            </a:r>
            <a:endParaRPr lang="en-US" sz="1900"/>
          </a:p>
        </p:txBody>
      </p:sp>
      <p:pic>
        <p:nvPicPr>
          <p:cNvPr id="13" name="Image 4" descr="preencoded.png"/>
          <p:cNvPicPr>
            <a:picLocks noChangeAspect="1"/>
          </p:cNvPicPr>
          <p:nvPr/>
        </p:nvPicPr>
        <p:blipFill>
          <a:blip r:embed="rId7"/>
          <a:stretch>
            <a:fillRect/>
          </a:stretch>
        </p:blipFill>
        <p:spPr>
          <a:xfrm>
            <a:off x="10818495" y="5256371"/>
            <a:ext cx="616982" cy="616982"/>
          </a:xfrm>
          <a:prstGeom prst="rect">
            <a:avLst/>
          </a:prstGeom>
        </p:spPr>
      </p:pic>
      <p:sp>
        <p:nvSpPr>
          <p:cNvPr id="14" name="Text 7"/>
          <p:cNvSpPr/>
          <p:nvPr/>
        </p:nvSpPr>
        <p:spPr>
          <a:xfrm>
            <a:off x="11682293" y="5213271"/>
            <a:ext cx="2084308" cy="701278"/>
          </a:xfrm>
          <a:prstGeom prst="rect">
            <a:avLst/>
          </a:prstGeom>
          <a:noFill/>
          <a:ln/>
        </p:spPr>
        <p:txBody>
          <a:bodyPr wrap="squar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Industry Partnerships</a:t>
            </a:r>
            <a:endParaRPr lang="en-US" sz="2200"/>
          </a:p>
        </p:txBody>
      </p:sp>
      <p:sp>
        <p:nvSpPr>
          <p:cNvPr id="15" name="Text 8"/>
          <p:cNvSpPr/>
          <p:nvPr/>
        </p:nvSpPr>
        <p:spPr>
          <a:xfrm>
            <a:off x="11682293" y="6062543"/>
            <a:ext cx="2084308" cy="1110496"/>
          </a:xfrm>
          <a:prstGeom prst="rect">
            <a:avLst/>
          </a:prstGeom>
          <a:noFill/>
          <a:ln/>
        </p:spPr>
        <p:txBody>
          <a:bodyPr wrap="squar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Collaborate with businesses for real-world testing</a:t>
            </a:r>
            <a:endParaRPr lang="en-US" sz="1900"/>
          </a:p>
        </p:txBody>
      </p:sp>
      <p:sp>
        <p:nvSpPr>
          <p:cNvPr id="17" name="TextBox 16">
            <a:extLst>
              <a:ext uri="{FF2B5EF4-FFF2-40B4-BE49-F238E27FC236}">
                <a16:creationId xmlns:a16="http://schemas.microsoft.com/office/drawing/2014/main" id="{D3BA0C96-3751-9465-23E1-AAC2410DDAED}"/>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8E4BCD-5408-A4E7-7905-B82BBD23DBA3}"/>
              </a:ext>
            </a:extLst>
          </p:cNvPr>
          <p:cNvPicPr>
            <a:picLocks noChangeAspect="1"/>
          </p:cNvPicPr>
          <p:nvPr/>
        </p:nvPicPr>
        <p:blipFill>
          <a:blip r:embed="rId2"/>
          <a:stretch>
            <a:fillRect/>
          </a:stretch>
        </p:blipFill>
        <p:spPr>
          <a:xfrm>
            <a:off x="12271044" y="7699202"/>
            <a:ext cx="2359356" cy="530398"/>
          </a:xfrm>
          <a:prstGeom prst="rect">
            <a:avLst/>
          </a:prstGeom>
        </p:spPr>
      </p:pic>
      <p:pic>
        <p:nvPicPr>
          <p:cNvPr id="3" name="Picture 2" descr="A person pointing at the camera&#10;&#10;AI-generated content may be incorrect.">
            <a:extLst>
              <a:ext uri="{FF2B5EF4-FFF2-40B4-BE49-F238E27FC236}">
                <a16:creationId xmlns:a16="http://schemas.microsoft.com/office/drawing/2014/main" id="{BE862420-C374-0065-B0D9-E22C956D28E5}"/>
              </a:ext>
            </a:extLst>
          </p:cNvPr>
          <p:cNvPicPr>
            <a:picLocks noChangeAspect="1"/>
          </p:cNvPicPr>
          <p:nvPr/>
        </p:nvPicPr>
        <p:blipFill>
          <a:blip r:embed="rId3"/>
          <a:stretch>
            <a:fillRect/>
          </a:stretch>
        </p:blipFill>
        <p:spPr>
          <a:xfrm>
            <a:off x="1108130" y="22440"/>
            <a:ext cx="12104175" cy="8014238"/>
          </a:xfrm>
          <a:prstGeom prst="rect">
            <a:avLst/>
          </a:prstGeom>
        </p:spPr>
      </p:pic>
    </p:spTree>
    <p:extLst>
      <p:ext uri="{BB962C8B-B14F-4D97-AF65-F5344CB8AC3E}">
        <p14:creationId xmlns:p14="http://schemas.microsoft.com/office/powerpoint/2010/main" val="3900224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851297" y="668774"/>
            <a:ext cx="5527834" cy="690920"/>
          </a:xfrm>
          <a:prstGeom prst="rect">
            <a:avLst/>
          </a:prstGeom>
          <a:noFill/>
          <a:ln/>
        </p:spPr>
        <p:txBody>
          <a:bodyPr wrap="none" lIns="0" tIns="0" rIns="0" bIns="0" rtlCol="0" anchor="t"/>
          <a:lstStyle/>
          <a:p>
            <a:pPr marL="0" indent="0" algn="l">
              <a:lnSpc>
                <a:spcPts val="5400"/>
              </a:lnSpc>
              <a:buNone/>
            </a:pPr>
            <a:r>
              <a:rPr lang="en-US" sz="4350" b="1" kern="0" spc="-44">
                <a:solidFill>
                  <a:srgbClr val="FFFFFF"/>
                </a:solidFill>
                <a:latin typeface="Montserrat Bold" pitchFamily="34" charset="0"/>
                <a:ea typeface="Montserrat Bold" pitchFamily="34" charset="-122"/>
                <a:cs typeface="Montserrat Bold" pitchFamily="34" charset="-120"/>
              </a:rPr>
              <a:t>Our Approach</a:t>
            </a:r>
            <a:endParaRPr lang="en-US" sz="4350"/>
          </a:p>
        </p:txBody>
      </p:sp>
      <p:pic>
        <p:nvPicPr>
          <p:cNvPr id="4" name="Image 1" descr="preencoded.png"/>
          <p:cNvPicPr>
            <a:picLocks noChangeAspect="1"/>
          </p:cNvPicPr>
          <p:nvPr/>
        </p:nvPicPr>
        <p:blipFill>
          <a:blip r:embed="rId3"/>
          <a:stretch>
            <a:fillRect/>
          </a:stretch>
        </p:blipFill>
        <p:spPr>
          <a:xfrm>
            <a:off x="851297" y="1724501"/>
            <a:ext cx="1216104" cy="1459349"/>
          </a:xfrm>
          <a:prstGeom prst="rect">
            <a:avLst/>
          </a:prstGeom>
        </p:spPr>
      </p:pic>
      <p:sp>
        <p:nvSpPr>
          <p:cNvPr id="5" name="Text 1"/>
          <p:cNvSpPr/>
          <p:nvPr/>
        </p:nvSpPr>
        <p:spPr>
          <a:xfrm>
            <a:off x="2432209" y="1967627"/>
            <a:ext cx="2763917" cy="345400"/>
          </a:xfrm>
          <a:prstGeom prst="rect">
            <a:avLst/>
          </a:prstGeom>
          <a:noFill/>
          <a:ln/>
        </p:spPr>
        <p:txBody>
          <a:bodyPr wrap="none" lIns="0" tIns="0" rIns="0" bIns="0" rtlCol="0" anchor="t"/>
          <a:lstStyle/>
          <a:p>
            <a:pPr marL="0" indent="0" algn="l">
              <a:lnSpc>
                <a:spcPts val="2700"/>
              </a:lnSpc>
              <a:buNone/>
            </a:pPr>
            <a:r>
              <a:rPr lang="en-US" sz="2150" b="1" kern="0" spc="-22">
                <a:solidFill>
                  <a:srgbClr val="E2E6E9"/>
                </a:solidFill>
                <a:latin typeface="Montserrat Bold" pitchFamily="34" charset="0"/>
                <a:ea typeface="Montserrat Bold" pitchFamily="34" charset="-122"/>
                <a:cs typeface="Montserrat Bold" pitchFamily="34" charset="-120"/>
              </a:rPr>
              <a:t>Data Collection</a:t>
            </a:r>
            <a:endParaRPr lang="en-US" sz="2150"/>
          </a:p>
        </p:txBody>
      </p:sp>
      <p:sp>
        <p:nvSpPr>
          <p:cNvPr id="6" name="Text 2"/>
          <p:cNvSpPr/>
          <p:nvPr/>
        </p:nvSpPr>
        <p:spPr>
          <a:xfrm>
            <a:off x="2432209" y="2458879"/>
            <a:ext cx="5860494" cy="364808"/>
          </a:xfrm>
          <a:prstGeom prst="rect">
            <a:avLst/>
          </a:prstGeom>
          <a:noFill/>
          <a:ln/>
        </p:spPr>
        <p:txBody>
          <a:bodyPr wrap="none" lIns="0" tIns="0" rIns="0" bIns="0" rtlCol="0" anchor="t"/>
          <a:lstStyle/>
          <a:p>
            <a:pPr marL="0" indent="0" algn="l">
              <a:lnSpc>
                <a:spcPts val="2850"/>
              </a:lnSpc>
              <a:buNone/>
            </a:pPr>
            <a:r>
              <a:rPr lang="en-US" sz="1900">
                <a:solidFill>
                  <a:srgbClr val="E2E6E9"/>
                </a:solidFill>
                <a:latin typeface="Source Sans Pro" pitchFamily="34" charset="0"/>
                <a:ea typeface="Source Sans Pro" pitchFamily="34" charset="-122"/>
                <a:cs typeface="Source Sans Pro" pitchFamily="34" charset="-120"/>
              </a:rPr>
              <a:t>Gathered posts from Reddit API</a:t>
            </a:r>
            <a:endParaRPr lang="en-US" sz="1900"/>
          </a:p>
        </p:txBody>
      </p:sp>
      <p:pic>
        <p:nvPicPr>
          <p:cNvPr id="7" name="Image 2" descr="preencoded.png"/>
          <p:cNvPicPr>
            <a:picLocks noChangeAspect="1"/>
          </p:cNvPicPr>
          <p:nvPr/>
        </p:nvPicPr>
        <p:blipFill>
          <a:blip r:embed="rId4"/>
          <a:stretch>
            <a:fillRect/>
          </a:stretch>
        </p:blipFill>
        <p:spPr>
          <a:xfrm>
            <a:off x="851297" y="3183850"/>
            <a:ext cx="1216104" cy="1459349"/>
          </a:xfrm>
          <a:prstGeom prst="rect">
            <a:avLst/>
          </a:prstGeom>
        </p:spPr>
      </p:pic>
      <p:sp>
        <p:nvSpPr>
          <p:cNvPr id="8" name="Text 3"/>
          <p:cNvSpPr/>
          <p:nvPr/>
        </p:nvSpPr>
        <p:spPr>
          <a:xfrm>
            <a:off x="2432209" y="3426976"/>
            <a:ext cx="2763917" cy="345400"/>
          </a:xfrm>
          <a:prstGeom prst="rect">
            <a:avLst/>
          </a:prstGeom>
          <a:noFill/>
          <a:ln/>
        </p:spPr>
        <p:txBody>
          <a:bodyPr wrap="none" lIns="0" tIns="0" rIns="0" bIns="0" rtlCol="0" anchor="t"/>
          <a:lstStyle/>
          <a:p>
            <a:pPr marL="0" indent="0" algn="l">
              <a:lnSpc>
                <a:spcPts val="2700"/>
              </a:lnSpc>
              <a:buNone/>
            </a:pPr>
            <a:r>
              <a:rPr lang="en-US" sz="2150" b="1" kern="0" spc="-22">
                <a:solidFill>
                  <a:srgbClr val="E2E6E9"/>
                </a:solidFill>
                <a:latin typeface="Montserrat Bold" pitchFamily="34" charset="0"/>
                <a:ea typeface="Montserrat Bold" pitchFamily="34" charset="-122"/>
                <a:cs typeface="Montserrat Bold" pitchFamily="34" charset="-120"/>
              </a:rPr>
              <a:t>Processing</a:t>
            </a:r>
            <a:endParaRPr lang="en-US" sz="2150"/>
          </a:p>
        </p:txBody>
      </p:sp>
      <p:sp>
        <p:nvSpPr>
          <p:cNvPr id="9" name="Text 4"/>
          <p:cNvSpPr/>
          <p:nvPr/>
        </p:nvSpPr>
        <p:spPr>
          <a:xfrm>
            <a:off x="2432209" y="3918228"/>
            <a:ext cx="5860494" cy="364808"/>
          </a:xfrm>
          <a:prstGeom prst="rect">
            <a:avLst/>
          </a:prstGeom>
          <a:noFill/>
          <a:ln/>
        </p:spPr>
        <p:txBody>
          <a:bodyPr wrap="none" lIns="0" tIns="0" rIns="0" bIns="0" rtlCol="0" anchor="t"/>
          <a:lstStyle/>
          <a:p>
            <a:pPr marL="0" indent="0" algn="l">
              <a:lnSpc>
                <a:spcPts val="2850"/>
              </a:lnSpc>
              <a:buNone/>
            </a:pPr>
            <a:r>
              <a:rPr lang="en-US" sz="1900">
                <a:solidFill>
                  <a:srgbClr val="E2E6E9"/>
                </a:solidFill>
                <a:latin typeface="Source Sans Pro" pitchFamily="34" charset="0"/>
                <a:ea typeface="Source Sans Pro" pitchFamily="34" charset="-122"/>
                <a:cs typeface="Source Sans Pro" pitchFamily="34" charset="-120"/>
              </a:rPr>
              <a:t>Organized 9,600 posts across 100 subreddits</a:t>
            </a:r>
            <a:endParaRPr lang="en-US" sz="1900"/>
          </a:p>
        </p:txBody>
      </p:sp>
      <p:pic>
        <p:nvPicPr>
          <p:cNvPr id="10" name="Image 3" descr="preencoded.png"/>
          <p:cNvPicPr>
            <a:picLocks noChangeAspect="1"/>
          </p:cNvPicPr>
          <p:nvPr/>
        </p:nvPicPr>
        <p:blipFill>
          <a:blip r:embed="rId5"/>
          <a:stretch>
            <a:fillRect/>
          </a:stretch>
        </p:blipFill>
        <p:spPr>
          <a:xfrm>
            <a:off x="851297" y="4643199"/>
            <a:ext cx="1216104" cy="1459349"/>
          </a:xfrm>
          <a:prstGeom prst="rect">
            <a:avLst/>
          </a:prstGeom>
        </p:spPr>
      </p:pic>
      <p:sp>
        <p:nvSpPr>
          <p:cNvPr id="11" name="Text 5"/>
          <p:cNvSpPr/>
          <p:nvPr/>
        </p:nvSpPr>
        <p:spPr>
          <a:xfrm>
            <a:off x="2432209" y="4886325"/>
            <a:ext cx="2763917" cy="345400"/>
          </a:xfrm>
          <a:prstGeom prst="rect">
            <a:avLst/>
          </a:prstGeom>
          <a:noFill/>
          <a:ln/>
        </p:spPr>
        <p:txBody>
          <a:bodyPr wrap="none" lIns="0" tIns="0" rIns="0" bIns="0" rtlCol="0" anchor="t"/>
          <a:lstStyle/>
          <a:p>
            <a:pPr marL="0" indent="0" algn="l">
              <a:lnSpc>
                <a:spcPts val="2700"/>
              </a:lnSpc>
              <a:buNone/>
            </a:pPr>
            <a:r>
              <a:rPr lang="en-US" sz="2150" b="1" kern="0" spc="-22">
                <a:solidFill>
                  <a:srgbClr val="E2E6E9"/>
                </a:solidFill>
                <a:latin typeface="Montserrat Bold" pitchFamily="34" charset="0"/>
                <a:ea typeface="Montserrat Bold" pitchFamily="34" charset="-122"/>
                <a:cs typeface="Montserrat Bold" pitchFamily="34" charset="-120"/>
              </a:rPr>
              <a:t>AI Analysis</a:t>
            </a:r>
            <a:endParaRPr lang="en-US" sz="2150"/>
          </a:p>
        </p:txBody>
      </p:sp>
      <p:sp>
        <p:nvSpPr>
          <p:cNvPr id="12" name="Text 6"/>
          <p:cNvSpPr/>
          <p:nvPr/>
        </p:nvSpPr>
        <p:spPr>
          <a:xfrm>
            <a:off x="2432209" y="5377577"/>
            <a:ext cx="5860494" cy="364808"/>
          </a:xfrm>
          <a:prstGeom prst="rect">
            <a:avLst/>
          </a:prstGeom>
          <a:noFill/>
          <a:ln/>
        </p:spPr>
        <p:txBody>
          <a:bodyPr wrap="none" lIns="0" tIns="0" rIns="0" bIns="0" rtlCol="0" anchor="t"/>
          <a:lstStyle/>
          <a:p>
            <a:pPr marL="0" indent="0" algn="l">
              <a:lnSpc>
                <a:spcPts val="2850"/>
              </a:lnSpc>
              <a:buNone/>
            </a:pPr>
            <a:r>
              <a:rPr lang="en-US" sz="1900">
                <a:solidFill>
                  <a:srgbClr val="E2E6E9"/>
                </a:solidFill>
                <a:latin typeface="Source Sans Pro" pitchFamily="34" charset="0"/>
                <a:ea typeface="Source Sans Pro" pitchFamily="34" charset="-122"/>
                <a:cs typeface="Source Sans Pro" pitchFamily="34" charset="-120"/>
              </a:rPr>
              <a:t>Used Gemini API for sentiment classification</a:t>
            </a:r>
            <a:endParaRPr lang="en-US" sz="1900"/>
          </a:p>
        </p:txBody>
      </p:sp>
      <p:pic>
        <p:nvPicPr>
          <p:cNvPr id="13" name="Image 4" descr="preencoded.png"/>
          <p:cNvPicPr>
            <a:picLocks noChangeAspect="1"/>
          </p:cNvPicPr>
          <p:nvPr/>
        </p:nvPicPr>
        <p:blipFill>
          <a:blip r:embed="rId6"/>
          <a:stretch>
            <a:fillRect/>
          </a:stretch>
        </p:blipFill>
        <p:spPr>
          <a:xfrm>
            <a:off x="851297" y="6102548"/>
            <a:ext cx="1216104" cy="1459349"/>
          </a:xfrm>
          <a:prstGeom prst="rect">
            <a:avLst/>
          </a:prstGeom>
        </p:spPr>
      </p:pic>
      <p:sp>
        <p:nvSpPr>
          <p:cNvPr id="14" name="Text 7"/>
          <p:cNvSpPr/>
          <p:nvPr/>
        </p:nvSpPr>
        <p:spPr>
          <a:xfrm>
            <a:off x="2432209" y="6345674"/>
            <a:ext cx="2763917" cy="345400"/>
          </a:xfrm>
          <a:prstGeom prst="rect">
            <a:avLst/>
          </a:prstGeom>
          <a:noFill/>
          <a:ln/>
        </p:spPr>
        <p:txBody>
          <a:bodyPr wrap="none" lIns="0" tIns="0" rIns="0" bIns="0" rtlCol="0" anchor="t"/>
          <a:lstStyle/>
          <a:p>
            <a:pPr marL="0" indent="0" algn="l">
              <a:lnSpc>
                <a:spcPts val="2700"/>
              </a:lnSpc>
              <a:buNone/>
            </a:pPr>
            <a:r>
              <a:rPr lang="en-US" sz="2150" b="1" kern="0" spc="-22">
                <a:solidFill>
                  <a:srgbClr val="E2E6E9"/>
                </a:solidFill>
                <a:latin typeface="Montserrat Bold" pitchFamily="34" charset="0"/>
                <a:ea typeface="Montserrat Bold" pitchFamily="34" charset="-122"/>
                <a:cs typeface="Montserrat Bold" pitchFamily="34" charset="-120"/>
              </a:rPr>
              <a:t>Interpretation</a:t>
            </a:r>
            <a:endParaRPr lang="en-US" sz="2150"/>
          </a:p>
        </p:txBody>
      </p:sp>
      <p:sp>
        <p:nvSpPr>
          <p:cNvPr id="15" name="Text 8"/>
          <p:cNvSpPr/>
          <p:nvPr/>
        </p:nvSpPr>
        <p:spPr>
          <a:xfrm>
            <a:off x="2432209" y="6836926"/>
            <a:ext cx="5860494" cy="364808"/>
          </a:xfrm>
          <a:prstGeom prst="rect">
            <a:avLst/>
          </a:prstGeom>
          <a:noFill/>
          <a:ln/>
        </p:spPr>
        <p:txBody>
          <a:bodyPr wrap="none" lIns="0" tIns="0" rIns="0" bIns="0" rtlCol="0" anchor="t"/>
          <a:lstStyle/>
          <a:p>
            <a:pPr>
              <a:lnSpc>
                <a:spcPts val="2850"/>
              </a:lnSpc>
            </a:pPr>
            <a:r>
              <a:rPr lang="en-US" sz="1900">
                <a:solidFill>
                  <a:srgbClr val="E2E6E9"/>
                </a:solidFill>
                <a:latin typeface="Source Sans Pro"/>
                <a:ea typeface="Source Sans Pro"/>
                <a:cs typeface="Source Sans Pro" pitchFamily="34" charset="-120"/>
              </a:rPr>
              <a:t>Analyzed patterns across categories using </a:t>
            </a:r>
            <a:r>
              <a:rPr lang="en-US" sz="1900" err="1">
                <a:solidFill>
                  <a:srgbClr val="E2E6E9"/>
                </a:solidFill>
                <a:latin typeface="Source Sans Pro"/>
                <a:ea typeface="Source Sans Pro"/>
                <a:cs typeface="Source Sans Pro" pitchFamily="34" charset="-120"/>
              </a:rPr>
              <a:t>PySpark</a:t>
            </a:r>
            <a:endParaRPr lang="en-US" sz="1900" err="1"/>
          </a:p>
        </p:txBody>
      </p:sp>
      <p:pic>
        <p:nvPicPr>
          <p:cNvPr id="16" name="Picture 15" descr="Reddit Vector Logo - Download Free SVG ...">
            <a:extLst>
              <a:ext uri="{FF2B5EF4-FFF2-40B4-BE49-F238E27FC236}">
                <a16:creationId xmlns:a16="http://schemas.microsoft.com/office/drawing/2014/main" id="{E6D163B4-8029-69A2-C03E-90EAA368649E}"/>
              </a:ext>
            </a:extLst>
          </p:cNvPr>
          <p:cNvPicPr>
            <a:picLocks noChangeAspect="1"/>
          </p:cNvPicPr>
          <p:nvPr/>
        </p:nvPicPr>
        <p:blipFill>
          <a:blip r:embed="rId7"/>
          <a:stretch>
            <a:fillRect/>
          </a:stretch>
        </p:blipFill>
        <p:spPr>
          <a:xfrm>
            <a:off x="8045654" y="1559208"/>
            <a:ext cx="5866651" cy="1809932"/>
          </a:xfrm>
          <a:prstGeom prst="rect">
            <a:avLst/>
          </a:prstGeom>
        </p:spPr>
      </p:pic>
      <p:pic>
        <p:nvPicPr>
          <p:cNvPr id="19" name="Graphic 18" descr="Arrow Down with solid fill">
            <a:extLst>
              <a:ext uri="{FF2B5EF4-FFF2-40B4-BE49-F238E27FC236}">
                <a16:creationId xmlns:a16="http://schemas.microsoft.com/office/drawing/2014/main" id="{7785DC79-8033-E72E-8292-DB731D88E5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27957" y="3731741"/>
            <a:ext cx="914400" cy="914400"/>
          </a:xfrm>
          <a:prstGeom prst="rect">
            <a:avLst/>
          </a:prstGeom>
        </p:spPr>
      </p:pic>
      <p:sp>
        <p:nvSpPr>
          <p:cNvPr id="18" name="TextBox 17">
            <a:extLst>
              <a:ext uri="{FF2B5EF4-FFF2-40B4-BE49-F238E27FC236}">
                <a16:creationId xmlns:a16="http://schemas.microsoft.com/office/drawing/2014/main" id="{F9268554-CAC2-07B2-AD9A-083A51147681}"/>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0" name="Picture 19" descr="Google Gemini">
            <a:extLst>
              <a:ext uri="{FF2B5EF4-FFF2-40B4-BE49-F238E27FC236}">
                <a16:creationId xmlns:a16="http://schemas.microsoft.com/office/drawing/2014/main" id="{D8814A6C-BF48-513C-417E-578B9FB9D6D5}"/>
              </a:ext>
            </a:extLst>
          </p:cNvPr>
          <p:cNvPicPr>
            <a:picLocks noChangeAspect="1"/>
          </p:cNvPicPr>
          <p:nvPr/>
        </p:nvPicPr>
        <p:blipFill>
          <a:blip r:embed="rId10"/>
          <a:srcRect l="18226" t="32308" r="17742" b="31192"/>
          <a:stretch/>
        </p:blipFill>
        <p:spPr>
          <a:xfrm>
            <a:off x="8052620" y="5057637"/>
            <a:ext cx="5855114" cy="1803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957143"/>
            <a:ext cx="10640371"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rPr>
              <a:t>About the dataset we created:</a:t>
            </a:r>
          </a:p>
        </p:txBody>
      </p:sp>
      <p:sp>
        <p:nvSpPr>
          <p:cNvPr id="17" name="TextBox 16">
            <a:extLst>
              <a:ext uri="{FF2B5EF4-FFF2-40B4-BE49-F238E27FC236}">
                <a16:creationId xmlns:a16="http://schemas.microsoft.com/office/drawing/2014/main" id="{66D4292A-4FD7-7161-42D7-8129D18B5344}"/>
              </a:ext>
            </a:extLst>
          </p:cNvPr>
          <p:cNvSpPr txBox="1"/>
          <p:nvPr/>
        </p:nvSpPr>
        <p:spPr>
          <a:xfrm>
            <a:off x="619667" y="2698612"/>
            <a:ext cx="50774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solidFill>
                  <a:schemeClr val="bg1"/>
                </a:solidFill>
                <a:latin typeface="Source Sans Pro Bold"/>
                <a:ea typeface="Calibri"/>
                <a:cs typeface="Calibri"/>
              </a:rPr>
              <a:t>~9,600</a:t>
            </a:r>
          </a:p>
        </p:txBody>
      </p:sp>
      <p:sp>
        <p:nvSpPr>
          <p:cNvPr id="28" name="TextBox 27">
            <a:extLst>
              <a:ext uri="{FF2B5EF4-FFF2-40B4-BE49-F238E27FC236}">
                <a16:creationId xmlns:a16="http://schemas.microsoft.com/office/drawing/2014/main" id="{987DF4EF-2697-D2D3-8D74-64E503C0661A}"/>
              </a:ext>
            </a:extLst>
          </p:cNvPr>
          <p:cNvSpPr txBox="1"/>
          <p:nvPr/>
        </p:nvSpPr>
        <p:spPr>
          <a:xfrm>
            <a:off x="616717" y="5156665"/>
            <a:ext cx="37216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Source Sans Pro Bold"/>
                <a:ea typeface="Calibri"/>
                <a:cs typeface="Calibri"/>
              </a:rPr>
              <a:t>Reddit posts in our data set, from a 24-hour collection period </a:t>
            </a:r>
          </a:p>
          <a:p>
            <a:pPr algn="ctr"/>
            <a:r>
              <a:rPr lang="en-US">
                <a:solidFill>
                  <a:schemeClr val="bg1"/>
                </a:solidFill>
                <a:latin typeface="Source Sans Pro Bold"/>
                <a:ea typeface="Calibri"/>
                <a:cs typeface="Calibri"/>
              </a:rPr>
              <a:t>(April 12th-April 13th, 2025)</a:t>
            </a:r>
          </a:p>
        </p:txBody>
      </p:sp>
      <p:pic>
        <p:nvPicPr>
          <p:cNvPr id="29" name="Graphic 28" descr="Comment Like outline">
            <a:extLst>
              <a:ext uri="{FF2B5EF4-FFF2-40B4-BE49-F238E27FC236}">
                <a16:creationId xmlns:a16="http://schemas.microsoft.com/office/drawing/2014/main" id="{C3F4F110-03EE-85B1-DAA0-D0154144DB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7886" y="1973944"/>
            <a:ext cx="3367314" cy="3367314"/>
          </a:xfrm>
          <a:prstGeom prst="rect">
            <a:avLst/>
          </a:prstGeom>
        </p:spPr>
      </p:pic>
      <p:sp>
        <p:nvSpPr>
          <p:cNvPr id="31" name="TextBox 30">
            <a:extLst>
              <a:ext uri="{FF2B5EF4-FFF2-40B4-BE49-F238E27FC236}">
                <a16:creationId xmlns:a16="http://schemas.microsoft.com/office/drawing/2014/main" id="{E621C3C8-D31A-B95E-765F-A262E4908E34}"/>
              </a:ext>
            </a:extLst>
          </p:cNvPr>
          <p:cNvSpPr txBox="1"/>
          <p:nvPr/>
        </p:nvSpPr>
        <p:spPr>
          <a:xfrm>
            <a:off x="10123575" y="5156667"/>
            <a:ext cx="372168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Source Sans Pro Bold"/>
                <a:ea typeface="Calibri"/>
                <a:cs typeface="Calibri"/>
              </a:rPr>
              <a:t>Includes like counts after 3 and 8 hours, as well as the top comment for each post</a:t>
            </a:r>
          </a:p>
          <a:p>
            <a:pPr algn="ctr"/>
            <a:endParaRPr lang="en-US">
              <a:solidFill>
                <a:schemeClr val="bg1"/>
              </a:solidFill>
              <a:latin typeface="Source Sans Pro Bold"/>
              <a:ea typeface="Calibri"/>
              <a:cs typeface="Calibri"/>
            </a:endParaRPr>
          </a:p>
        </p:txBody>
      </p:sp>
      <p:pic>
        <p:nvPicPr>
          <p:cNvPr id="32" name="Graphic 31" descr="Photocopier with solid fill">
            <a:extLst>
              <a:ext uri="{FF2B5EF4-FFF2-40B4-BE49-F238E27FC236}">
                <a16:creationId xmlns:a16="http://schemas.microsoft.com/office/drawing/2014/main" id="{41CEDC88-DF6B-4437-B0FC-783B47D95B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6857" y="1973943"/>
            <a:ext cx="3004457" cy="3018971"/>
          </a:xfrm>
          <a:prstGeom prst="rect">
            <a:avLst/>
          </a:prstGeom>
        </p:spPr>
      </p:pic>
      <p:sp>
        <p:nvSpPr>
          <p:cNvPr id="34" name="TextBox 33">
            <a:extLst>
              <a:ext uri="{FF2B5EF4-FFF2-40B4-BE49-F238E27FC236}">
                <a16:creationId xmlns:a16="http://schemas.microsoft.com/office/drawing/2014/main" id="{88771526-94A3-87D0-76D6-29EF08A8A634}"/>
              </a:ext>
            </a:extLst>
          </p:cNvPr>
          <p:cNvSpPr txBox="1"/>
          <p:nvPr/>
        </p:nvSpPr>
        <p:spPr>
          <a:xfrm>
            <a:off x="5522546" y="5156666"/>
            <a:ext cx="37216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Source Sans Pro Bold"/>
                <a:ea typeface="Calibri"/>
                <a:cs typeface="Calibri"/>
              </a:rPr>
              <a:t>Uses Gemini API and keyword detection for robust sentiment analysis</a:t>
            </a:r>
          </a:p>
        </p:txBody>
      </p:sp>
      <p:sp>
        <p:nvSpPr>
          <p:cNvPr id="4" name="TextBox 3">
            <a:extLst>
              <a:ext uri="{FF2B5EF4-FFF2-40B4-BE49-F238E27FC236}">
                <a16:creationId xmlns:a16="http://schemas.microsoft.com/office/drawing/2014/main" id="{B087CA38-2F48-D48F-D603-666FEB084F84}"/>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886"/>
          </a:xfrm>
          <a:prstGeom prst="rect">
            <a:avLst/>
          </a:prstGeom>
        </p:spPr>
      </p:pic>
      <p:sp>
        <p:nvSpPr>
          <p:cNvPr id="3" name="Text 0"/>
          <p:cNvSpPr/>
          <p:nvPr/>
        </p:nvSpPr>
        <p:spPr>
          <a:xfrm>
            <a:off x="6347817" y="676870"/>
            <a:ext cx="5314474" cy="664369"/>
          </a:xfrm>
          <a:prstGeom prst="rect">
            <a:avLst/>
          </a:prstGeom>
          <a:noFill/>
          <a:ln/>
        </p:spPr>
        <p:txBody>
          <a:bodyPr wrap="none" lIns="0" tIns="0" rIns="0" bIns="0" rtlCol="0" anchor="t"/>
          <a:lstStyle/>
          <a:p>
            <a:pPr marL="0" indent="0" algn="l">
              <a:lnSpc>
                <a:spcPts val="5200"/>
              </a:lnSpc>
              <a:buNone/>
            </a:pPr>
            <a:r>
              <a:rPr lang="en-US" sz="4150" b="1" kern="0" spc="-42">
                <a:solidFill>
                  <a:srgbClr val="FFFFFF"/>
                </a:solidFill>
                <a:latin typeface="Montserrat Bold" pitchFamily="34" charset="0"/>
                <a:ea typeface="Montserrat Bold" pitchFamily="34" charset="-122"/>
                <a:cs typeface="Montserrat Bold" pitchFamily="34" charset="-120"/>
              </a:rPr>
              <a:t>Data Variables</a:t>
            </a:r>
            <a:endParaRPr lang="en-US" sz="4150"/>
          </a:p>
        </p:txBody>
      </p:sp>
      <p:sp>
        <p:nvSpPr>
          <p:cNvPr id="4" name="Shape 1"/>
          <p:cNvSpPr/>
          <p:nvPr/>
        </p:nvSpPr>
        <p:spPr>
          <a:xfrm>
            <a:off x="6347817" y="1691997"/>
            <a:ext cx="7421166" cy="1290876"/>
          </a:xfrm>
          <a:prstGeom prst="roundRect">
            <a:avLst>
              <a:gd name="adj" fmla="val 2717"/>
            </a:avLst>
          </a:prstGeom>
          <a:solidFill>
            <a:srgbClr val="303132"/>
          </a:solidFill>
          <a:ln/>
        </p:spPr>
        <p:txBody>
          <a:bodyPr/>
          <a:lstStyle/>
          <a:p>
            <a:endParaRPr lang="en-US"/>
          </a:p>
        </p:txBody>
      </p:sp>
      <p:sp>
        <p:nvSpPr>
          <p:cNvPr id="5" name="Text 2"/>
          <p:cNvSpPr/>
          <p:nvPr/>
        </p:nvSpPr>
        <p:spPr>
          <a:xfrm>
            <a:off x="6581656" y="1925836"/>
            <a:ext cx="2657237" cy="332184"/>
          </a:xfrm>
          <a:prstGeom prst="rect">
            <a:avLst/>
          </a:prstGeom>
          <a:noFill/>
          <a:ln/>
        </p:spPr>
        <p:txBody>
          <a:bodyPr wrap="none" lIns="0" tIns="0" rIns="0" bIns="0" rtlCol="0" anchor="t"/>
          <a:lstStyle/>
          <a:p>
            <a:pPr marL="0" indent="0" algn="l">
              <a:lnSpc>
                <a:spcPts val="2600"/>
              </a:lnSpc>
              <a:buNone/>
            </a:pPr>
            <a:r>
              <a:rPr lang="en-US" sz="2050" b="1" kern="0" spc="-21">
                <a:solidFill>
                  <a:srgbClr val="E2E6E9"/>
                </a:solidFill>
                <a:latin typeface="Montserrat Bold" pitchFamily="34" charset="0"/>
                <a:ea typeface="Montserrat Bold" pitchFamily="34" charset="-122"/>
                <a:cs typeface="Montserrat Bold" pitchFamily="34" charset="-120"/>
              </a:rPr>
              <a:t>Post Content</a:t>
            </a:r>
            <a:endParaRPr lang="en-US" sz="2050"/>
          </a:p>
        </p:txBody>
      </p:sp>
      <p:sp>
        <p:nvSpPr>
          <p:cNvPr id="6" name="Text 3"/>
          <p:cNvSpPr/>
          <p:nvPr/>
        </p:nvSpPr>
        <p:spPr>
          <a:xfrm>
            <a:off x="6581656" y="2398276"/>
            <a:ext cx="6953488" cy="350758"/>
          </a:xfrm>
          <a:prstGeom prst="rect">
            <a:avLst/>
          </a:prstGeom>
          <a:noFill/>
          <a:ln/>
        </p:spPr>
        <p:txBody>
          <a:bodyPr wrap="none" lIns="0" tIns="0" rIns="0" bIns="0" rtlCol="0" anchor="t"/>
          <a:lstStyle/>
          <a:p>
            <a:pPr>
              <a:lnSpc>
                <a:spcPts val="2750"/>
              </a:lnSpc>
            </a:pPr>
            <a:r>
              <a:rPr lang="en-US" sz="1800">
                <a:solidFill>
                  <a:srgbClr val="E2E6E9"/>
                </a:solidFill>
                <a:latin typeface="Source Sans Pro"/>
                <a:ea typeface="Source Sans Pro"/>
                <a:cs typeface="Source Sans Pro" pitchFamily="34" charset="-120"/>
              </a:rPr>
              <a:t>Titles </a:t>
            </a:r>
            <a:r>
              <a:rPr lang="en-US">
                <a:solidFill>
                  <a:srgbClr val="E2E6E9"/>
                </a:solidFill>
                <a:latin typeface="Source Sans Pro"/>
                <a:ea typeface="Source Sans Pro"/>
                <a:cs typeface="Source Sans Pro" pitchFamily="34" charset="-120"/>
              </a:rPr>
              <a:t>and descriptions; taken from 100 subreddits</a:t>
            </a:r>
            <a:endParaRPr lang="en-US" sz="1800">
              <a:latin typeface="Source Sans Pro"/>
              <a:ea typeface="Source Sans Pro"/>
            </a:endParaRPr>
          </a:p>
        </p:txBody>
      </p:sp>
      <p:sp>
        <p:nvSpPr>
          <p:cNvPr id="7" name="Shape 4"/>
          <p:cNvSpPr/>
          <p:nvPr/>
        </p:nvSpPr>
        <p:spPr>
          <a:xfrm>
            <a:off x="6347817" y="3216712"/>
            <a:ext cx="7421166" cy="1290876"/>
          </a:xfrm>
          <a:prstGeom prst="roundRect">
            <a:avLst>
              <a:gd name="adj" fmla="val 2717"/>
            </a:avLst>
          </a:prstGeom>
          <a:solidFill>
            <a:srgbClr val="303132"/>
          </a:solidFill>
          <a:ln/>
        </p:spPr>
        <p:txBody>
          <a:bodyPr/>
          <a:lstStyle/>
          <a:p>
            <a:endParaRPr lang="en-US"/>
          </a:p>
        </p:txBody>
      </p:sp>
      <p:sp>
        <p:nvSpPr>
          <p:cNvPr id="8" name="Text 5"/>
          <p:cNvSpPr/>
          <p:nvPr/>
        </p:nvSpPr>
        <p:spPr>
          <a:xfrm>
            <a:off x="6581656" y="3450550"/>
            <a:ext cx="2869406" cy="332184"/>
          </a:xfrm>
          <a:prstGeom prst="rect">
            <a:avLst/>
          </a:prstGeom>
          <a:noFill/>
          <a:ln/>
        </p:spPr>
        <p:txBody>
          <a:bodyPr wrap="none" lIns="0" tIns="0" rIns="0" bIns="0" rtlCol="0" anchor="t"/>
          <a:lstStyle/>
          <a:p>
            <a:pPr marL="0" indent="0" algn="l">
              <a:lnSpc>
                <a:spcPts val="2600"/>
              </a:lnSpc>
              <a:buNone/>
            </a:pPr>
            <a:r>
              <a:rPr lang="en-US" sz="2050" b="1" kern="0" spc="-21">
                <a:solidFill>
                  <a:srgbClr val="E2E6E9"/>
                </a:solidFill>
                <a:latin typeface="Montserrat Bold" pitchFamily="34" charset="0"/>
                <a:ea typeface="Montserrat Bold" pitchFamily="34" charset="-122"/>
                <a:cs typeface="Montserrat Bold" pitchFamily="34" charset="-120"/>
              </a:rPr>
              <a:t>Engagement Metrics</a:t>
            </a:r>
            <a:endParaRPr lang="en-US" sz="2050"/>
          </a:p>
        </p:txBody>
      </p:sp>
      <p:sp>
        <p:nvSpPr>
          <p:cNvPr id="9" name="Text 6"/>
          <p:cNvSpPr/>
          <p:nvPr/>
        </p:nvSpPr>
        <p:spPr>
          <a:xfrm>
            <a:off x="6581656" y="3922990"/>
            <a:ext cx="6953488" cy="350758"/>
          </a:xfrm>
          <a:prstGeom prst="rect">
            <a:avLst/>
          </a:prstGeom>
          <a:noFill/>
          <a:ln/>
        </p:spPr>
        <p:txBody>
          <a:bodyPr wrap="none" lIns="0" tIns="0" rIns="0" bIns="0" rtlCol="0" anchor="t"/>
          <a:lstStyle/>
          <a:p>
            <a:pPr>
              <a:lnSpc>
                <a:spcPts val="2750"/>
              </a:lnSpc>
            </a:pPr>
            <a:r>
              <a:rPr lang="en-US" sz="1800">
                <a:solidFill>
                  <a:srgbClr val="E2E6E9"/>
                </a:solidFill>
                <a:latin typeface="Source Sans Pro"/>
                <a:ea typeface="Source Sans Pro"/>
                <a:cs typeface="Source Sans Pro" pitchFamily="34" charset="-120"/>
              </a:rPr>
              <a:t>Upvote counts and </a:t>
            </a:r>
            <a:r>
              <a:rPr lang="en-US">
                <a:solidFill>
                  <a:srgbClr val="E2E6E9"/>
                </a:solidFill>
                <a:latin typeface="Source Sans Pro"/>
                <a:ea typeface="Source Sans Pro"/>
                <a:cs typeface="Source Sans Pro" pitchFamily="34" charset="-120"/>
              </a:rPr>
              <a:t>top comments; taken in the hours after posting</a:t>
            </a:r>
            <a:endParaRPr lang="en-US" sz="1800"/>
          </a:p>
        </p:txBody>
      </p:sp>
      <p:sp>
        <p:nvSpPr>
          <p:cNvPr id="10" name="Shape 7"/>
          <p:cNvSpPr/>
          <p:nvPr/>
        </p:nvSpPr>
        <p:spPr>
          <a:xfrm>
            <a:off x="6347817" y="4803210"/>
            <a:ext cx="7421166" cy="1290876"/>
          </a:xfrm>
          <a:prstGeom prst="roundRect">
            <a:avLst>
              <a:gd name="adj" fmla="val 2717"/>
            </a:avLst>
          </a:prstGeom>
          <a:solidFill>
            <a:srgbClr val="303132"/>
          </a:solidFill>
          <a:ln/>
        </p:spPr>
        <p:txBody>
          <a:bodyPr/>
          <a:lstStyle/>
          <a:p>
            <a:endParaRPr lang="en-US"/>
          </a:p>
        </p:txBody>
      </p:sp>
      <p:sp>
        <p:nvSpPr>
          <p:cNvPr id="11" name="Text 8"/>
          <p:cNvSpPr/>
          <p:nvPr/>
        </p:nvSpPr>
        <p:spPr>
          <a:xfrm>
            <a:off x="6581656" y="4975265"/>
            <a:ext cx="3020735" cy="332184"/>
          </a:xfrm>
          <a:prstGeom prst="rect">
            <a:avLst/>
          </a:prstGeom>
          <a:noFill/>
          <a:ln/>
        </p:spPr>
        <p:txBody>
          <a:bodyPr wrap="none" lIns="0" tIns="0" rIns="0" bIns="0" rtlCol="0" anchor="t"/>
          <a:lstStyle/>
          <a:p>
            <a:pPr>
              <a:lnSpc>
                <a:spcPts val="2600"/>
              </a:lnSpc>
            </a:pPr>
            <a:r>
              <a:rPr lang="en-US" sz="2050" b="1" kern="0" spc="-21">
                <a:solidFill>
                  <a:srgbClr val="E2E6E9"/>
                </a:solidFill>
                <a:latin typeface="Montserrat Bold"/>
                <a:ea typeface="+mn-lt"/>
                <a:cs typeface="+mn-lt"/>
              </a:rPr>
              <a:t>Sentiment Labels</a:t>
            </a:r>
            <a:endParaRPr lang="en-US"/>
          </a:p>
        </p:txBody>
      </p:sp>
      <p:sp>
        <p:nvSpPr>
          <p:cNvPr id="12" name="Text 9"/>
          <p:cNvSpPr/>
          <p:nvPr/>
        </p:nvSpPr>
        <p:spPr>
          <a:xfrm>
            <a:off x="6581656" y="5447705"/>
            <a:ext cx="6953488" cy="350758"/>
          </a:xfrm>
          <a:prstGeom prst="rect">
            <a:avLst/>
          </a:prstGeom>
          <a:noFill/>
          <a:ln/>
        </p:spPr>
        <p:txBody>
          <a:bodyPr wrap="none" lIns="0" tIns="0" rIns="0" bIns="0" rtlCol="0" anchor="t"/>
          <a:lstStyle/>
          <a:p>
            <a:pPr>
              <a:lnSpc>
                <a:spcPts val="2750"/>
              </a:lnSpc>
            </a:pPr>
            <a:r>
              <a:rPr lang="en-US">
                <a:solidFill>
                  <a:srgbClr val="E2E6E9"/>
                </a:solidFill>
                <a:latin typeface="Source Sans Pro"/>
                <a:ea typeface="Source Sans Pro"/>
              </a:rPr>
              <a:t>Positive, neutral, or negative; done using Gemini API</a:t>
            </a:r>
            <a:endParaRPr lang="en-US" sz="1800"/>
          </a:p>
        </p:txBody>
      </p:sp>
      <p:sp>
        <p:nvSpPr>
          <p:cNvPr id="13" name="Shape 10"/>
          <p:cNvSpPr/>
          <p:nvPr/>
        </p:nvSpPr>
        <p:spPr>
          <a:xfrm>
            <a:off x="6347817" y="6266140"/>
            <a:ext cx="7421166" cy="1290876"/>
          </a:xfrm>
          <a:prstGeom prst="roundRect">
            <a:avLst>
              <a:gd name="adj" fmla="val 2717"/>
            </a:avLst>
          </a:prstGeom>
          <a:solidFill>
            <a:srgbClr val="303132"/>
          </a:solidFill>
          <a:ln/>
        </p:spPr>
        <p:txBody>
          <a:bodyPr/>
          <a:lstStyle/>
          <a:p>
            <a:endParaRPr lang="en-US"/>
          </a:p>
        </p:txBody>
      </p:sp>
      <p:sp>
        <p:nvSpPr>
          <p:cNvPr id="14" name="Text 11"/>
          <p:cNvSpPr/>
          <p:nvPr/>
        </p:nvSpPr>
        <p:spPr>
          <a:xfrm>
            <a:off x="6581656" y="6499979"/>
            <a:ext cx="2657237" cy="332184"/>
          </a:xfrm>
          <a:prstGeom prst="rect">
            <a:avLst/>
          </a:prstGeom>
          <a:noFill/>
          <a:ln/>
        </p:spPr>
        <p:txBody>
          <a:bodyPr wrap="none" lIns="0" tIns="0" rIns="0" bIns="0" rtlCol="0" anchor="t"/>
          <a:lstStyle/>
          <a:p>
            <a:pPr>
              <a:lnSpc>
                <a:spcPts val="2600"/>
              </a:lnSpc>
            </a:pPr>
            <a:r>
              <a:rPr lang="en-US" sz="2050" b="1" kern="0" spc="-21">
                <a:solidFill>
                  <a:srgbClr val="E2E6E9"/>
                </a:solidFill>
                <a:latin typeface="Montserrat Bold"/>
              </a:rPr>
              <a:t>Subreddit Category</a:t>
            </a:r>
          </a:p>
        </p:txBody>
      </p:sp>
      <p:sp>
        <p:nvSpPr>
          <p:cNvPr id="15" name="Text 12"/>
          <p:cNvSpPr/>
          <p:nvPr/>
        </p:nvSpPr>
        <p:spPr>
          <a:xfrm>
            <a:off x="6581656" y="6972419"/>
            <a:ext cx="6953488" cy="350758"/>
          </a:xfrm>
          <a:prstGeom prst="rect">
            <a:avLst/>
          </a:prstGeom>
          <a:noFill/>
          <a:ln/>
        </p:spPr>
        <p:txBody>
          <a:bodyPr wrap="none" lIns="0" tIns="0" rIns="0" bIns="0" rtlCol="0" anchor="t"/>
          <a:lstStyle/>
          <a:p>
            <a:pPr>
              <a:lnSpc>
                <a:spcPts val="2750"/>
              </a:lnSpc>
            </a:pPr>
            <a:r>
              <a:rPr lang="en-US">
                <a:solidFill>
                  <a:srgbClr val="E2E6E9"/>
                </a:solidFill>
                <a:latin typeface="Source Sans Pro"/>
                <a:ea typeface="Source Sans Pro"/>
              </a:rPr>
              <a:t>8 different topics in our analysis</a:t>
            </a:r>
            <a:endParaRPr lang="en-US" err="1"/>
          </a:p>
        </p:txBody>
      </p:sp>
      <p:sp>
        <p:nvSpPr>
          <p:cNvPr id="17" name="TextBox 16">
            <a:extLst>
              <a:ext uri="{FF2B5EF4-FFF2-40B4-BE49-F238E27FC236}">
                <a16:creationId xmlns:a16="http://schemas.microsoft.com/office/drawing/2014/main" id="{ABE9818A-AEDA-34D5-CBA1-7F633B411764}"/>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224439"/>
            <a:ext cx="5609749" cy="701278"/>
          </a:xfrm>
          <a:prstGeom prst="rect">
            <a:avLst/>
          </a:prstGeom>
          <a:noFill/>
          <a:ln/>
        </p:spPr>
        <p:txBody>
          <a:bodyPr wrap="none" lIns="0" tIns="0" rIns="0" bIns="0" rtlCol="0" anchor="t"/>
          <a:lstStyle/>
          <a:p>
            <a:pPr marL="0" indent="0" algn="l">
              <a:lnSpc>
                <a:spcPts val="5500"/>
              </a:lnSpc>
              <a:buNone/>
            </a:pPr>
            <a:r>
              <a:rPr lang="en-US" sz="4400" b="1" kern="0" spc="-44">
                <a:solidFill>
                  <a:srgbClr val="FFFFFF"/>
                </a:solidFill>
                <a:latin typeface="Montserrat Bold" pitchFamily="34" charset="0"/>
                <a:ea typeface="Montserrat Bold" pitchFamily="34" charset="-122"/>
                <a:cs typeface="Montserrat Bold" pitchFamily="34" charset="-120"/>
              </a:rPr>
              <a:t>Content Categories</a:t>
            </a:r>
            <a:endParaRPr lang="en-US" sz="4400"/>
          </a:p>
        </p:txBody>
      </p:sp>
      <p:sp>
        <p:nvSpPr>
          <p:cNvPr id="3" name="Text 1"/>
          <p:cNvSpPr/>
          <p:nvPr/>
        </p:nvSpPr>
        <p:spPr>
          <a:xfrm>
            <a:off x="2333744" y="2419350"/>
            <a:ext cx="2804874" cy="350639"/>
          </a:xfrm>
          <a:prstGeom prst="rect">
            <a:avLst/>
          </a:prstGeom>
          <a:noFill/>
          <a:ln/>
        </p:spPr>
        <p:txBody>
          <a:bodyPr wrap="none" lIns="0" tIns="0" rIns="0" bIns="0" rtlCol="0" anchor="t"/>
          <a:lstStyle/>
          <a:p>
            <a:pPr marL="0" indent="0" algn="r">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Education</a:t>
            </a:r>
            <a:endParaRPr lang="en-US" sz="2200"/>
          </a:p>
        </p:txBody>
      </p:sp>
      <p:sp>
        <p:nvSpPr>
          <p:cNvPr id="4" name="Text 2"/>
          <p:cNvSpPr/>
          <p:nvPr/>
        </p:nvSpPr>
        <p:spPr>
          <a:xfrm>
            <a:off x="863798" y="2917984"/>
            <a:ext cx="4274820" cy="370165"/>
          </a:xfrm>
          <a:prstGeom prst="rect">
            <a:avLst/>
          </a:prstGeom>
          <a:noFill/>
          <a:ln/>
        </p:spPr>
        <p:txBody>
          <a:bodyPr wrap="none" lIns="0" tIns="0" rIns="0" bIns="0" rtlCol="0" anchor="t"/>
          <a:lstStyle/>
          <a:p>
            <a:pPr marL="0" indent="0" algn="r">
              <a:lnSpc>
                <a:spcPts val="2900"/>
              </a:lnSpc>
              <a:buNone/>
            </a:pPr>
            <a:r>
              <a:rPr lang="en-US" sz="1900">
                <a:solidFill>
                  <a:srgbClr val="E2E6E9"/>
                </a:solidFill>
                <a:latin typeface="Source Sans Pro" pitchFamily="34" charset="0"/>
                <a:ea typeface="Source Sans Pro" pitchFamily="34" charset="-122"/>
                <a:cs typeface="Source Sans Pro" pitchFamily="34" charset="-120"/>
              </a:rPr>
              <a:t>Learning and academic discussions</a:t>
            </a:r>
            <a:endParaRPr lang="en-US" sz="1900"/>
          </a:p>
        </p:txBody>
      </p:sp>
      <p:pic>
        <p:nvPicPr>
          <p:cNvPr id="5" name="Image 0" descr="preencoded.png"/>
          <p:cNvPicPr>
            <a:picLocks noChangeAspect="1"/>
          </p:cNvPicPr>
          <p:nvPr/>
        </p:nvPicPr>
        <p:blipFill>
          <a:blip r:embed="rId3"/>
          <a:stretch>
            <a:fillRect/>
          </a:stretch>
        </p:blipFill>
        <p:spPr>
          <a:xfrm>
            <a:off x="5508784" y="2905839"/>
            <a:ext cx="3612713" cy="3612713"/>
          </a:xfrm>
          <a:prstGeom prst="rect">
            <a:avLst/>
          </a:prstGeom>
        </p:spPr>
      </p:pic>
      <p:sp>
        <p:nvSpPr>
          <p:cNvPr id="6" name="Shape 3"/>
          <p:cNvSpPr/>
          <p:nvPr/>
        </p:nvSpPr>
        <p:spPr>
          <a:xfrm>
            <a:off x="6341269" y="2797373"/>
            <a:ext cx="616982" cy="616982"/>
          </a:xfrm>
          <a:prstGeom prst="roundRect">
            <a:avLst>
              <a:gd name="adj" fmla="val 1480571"/>
            </a:avLst>
          </a:prstGeom>
          <a:solidFill>
            <a:srgbClr val="303132"/>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6510933" y="2932271"/>
            <a:ext cx="277654" cy="347067"/>
          </a:xfrm>
          <a:prstGeom prst="rect">
            <a:avLst/>
          </a:prstGeom>
        </p:spPr>
      </p:pic>
      <p:sp>
        <p:nvSpPr>
          <p:cNvPr id="8" name="Text 4"/>
          <p:cNvSpPr/>
          <p:nvPr/>
        </p:nvSpPr>
        <p:spPr>
          <a:xfrm>
            <a:off x="9491662" y="2419350"/>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Entertainment</a:t>
            </a:r>
            <a:endParaRPr lang="en-US" sz="2200"/>
          </a:p>
        </p:txBody>
      </p:sp>
      <p:sp>
        <p:nvSpPr>
          <p:cNvPr id="9" name="Text 5"/>
          <p:cNvSpPr/>
          <p:nvPr/>
        </p:nvSpPr>
        <p:spPr>
          <a:xfrm>
            <a:off x="9491662" y="2917984"/>
            <a:ext cx="427493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Media, games, and leisure activities</a:t>
            </a:r>
            <a:endParaRPr lang="en-US" sz="1900"/>
          </a:p>
        </p:txBody>
      </p:sp>
      <p:pic>
        <p:nvPicPr>
          <p:cNvPr id="10" name="Image 2" descr="preencoded.png"/>
          <p:cNvPicPr>
            <a:picLocks noChangeAspect="1"/>
          </p:cNvPicPr>
          <p:nvPr/>
        </p:nvPicPr>
        <p:blipFill>
          <a:blip r:embed="rId5"/>
          <a:stretch>
            <a:fillRect/>
          </a:stretch>
        </p:blipFill>
        <p:spPr>
          <a:xfrm>
            <a:off x="5508784" y="2905839"/>
            <a:ext cx="3612713" cy="3612713"/>
          </a:xfrm>
          <a:prstGeom prst="rect">
            <a:avLst/>
          </a:prstGeom>
        </p:spPr>
      </p:pic>
      <p:sp>
        <p:nvSpPr>
          <p:cNvPr id="11" name="Shape 6"/>
          <p:cNvSpPr/>
          <p:nvPr/>
        </p:nvSpPr>
        <p:spPr>
          <a:xfrm>
            <a:off x="7671911" y="2797373"/>
            <a:ext cx="616982" cy="616982"/>
          </a:xfrm>
          <a:prstGeom prst="roundRect">
            <a:avLst>
              <a:gd name="adj" fmla="val 1480571"/>
            </a:avLst>
          </a:prstGeom>
          <a:solidFill>
            <a:srgbClr val="303132"/>
          </a:solidFill>
          <a:ln/>
        </p:spPr>
        <p:txBody>
          <a:bodyPr/>
          <a:lstStyle/>
          <a:p>
            <a:endParaRPr lang="en-US"/>
          </a:p>
        </p:txBody>
      </p:sp>
      <p:pic>
        <p:nvPicPr>
          <p:cNvPr id="12" name="Image 3" descr="preencoded.png"/>
          <p:cNvPicPr>
            <a:picLocks noChangeAspect="1"/>
          </p:cNvPicPr>
          <p:nvPr/>
        </p:nvPicPr>
        <p:blipFill>
          <a:blip r:embed="rId6"/>
          <a:stretch>
            <a:fillRect/>
          </a:stretch>
        </p:blipFill>
        <p:spPr>
          <a:xfrm>
            <a:off x="7841575" y="2932271"/>
            <a:ext cx="277654" cy="347067"/>
          </a:xfrm>
          <a:prstGeom prst="rect">
            <a:avLst/>
          </a:prstGeom>
        </p:spPr>
      </p:pic>
      <p:sp>
        <p:nvSpPr>
          <p:cNvPr id="13" name="Text 7"/>
          <p:cNvSpPr/>
          <p:nvPr/>
        </p:nvSpPr>
        <p:spPr>
          <a:xfrm>
            <a:off x="9491662" y="3658314"/>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Finance</a:t>
            </a:r>
            <a:endParaRPr lang="en-US" sz="2200"/>
          </a:p>
        </p:txBody>
      </p:sp>
      <p:sp>
        <p:nvSpPr>
          <p:cNvPr id="14" name="Text 8"/>
          <p:cNvSpPr/>
          <p:nvPr/>
        </p:nvSpPr>
        <p:spPr>
          <a:xfrm>
            <a:off x="9491662" y="4156948"/>
            <a:ext cx="427493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Money management and investments</a:t>
            </a:r>
            <a:endParaRPr lang="en-US" sz="1900"/>
          </a:p>
        </p:txBody>
      </p:sp>
      <p:pic>
        <p:nvPicPr>
          <p:cNvPr id="15" name="Image 4" descr="preencoded.png"/>
          <p:cNvPicPr>
            <a:picLocks noChangeAspect="1"/>
          </p:cNvPicPr>
          <p:nvPr/>
        </p:nvPicPr>
        <p:blipFill>
          <a:blip r:embed="rId7"/>
          <a:stretch>
            <a:fillRect/>
          </a:stretch>
        </p:blipFill>
        <p:spPr>
          <a:xfrm>
            <a:off x="5508784" y="2905839"/>
            <a:ext cx="3612713" cy="3612713"/>
          </a:xfrm>
          <a:prstGeom prst="rect">
            <a:avLst/>
          </a:prstGeom>
        </p:spPr>
      </p:pic>
      <p:sp>
        <p:nvSpPr>
          <p:cNvPr id="16" name="Shape 9"/>
          <p:cNvSpPr/>
          <p:nvPr/>
        </p:nvSpPr>
        <p:spPr>
          <a:xfrm>
            <a:off x="8612862" y="3738324"/>
            <a:ext cx="616982" cy="616982"/>
          </a:xfrm>
          <a:prstGeom prst="roundRect">
            <a:avLst>
              <a:gd name="adj" fmla="val 1480571"/>
            </a:avLst>
          </a:prstGeom>
          <a:solidFill>
            <a:srgbClr val="303132"/>
          </a:solidFill>
          <a:ln/>
        </p:spPr>
        <p:txBody>
          <a:bodyPr/>
          <a:lstStyle/>
          <a:p>
            <a:endParaRPr lang="en-US"/>
          </a:p>
        </p:txBody>
      </p:sp>
      <p:pic>
        <p:nvPicPr>
          <p:cNvPr id="17" name="Image 5" descr="preencoded.png"/>
          <p:cNvPicPr>
            <a:picLocks noChangeAspect="1"/>
          </p:cNvPicPr>
          <p:nvPr/>
        </p:nvPicPr>
        <p:blipFill>
          <a:blip r:embed="rId8"/>
          <a:stretch>
            <a:fillRect/>
          </a:stretch>
        </p:blipFill>
        <p:spPr>
          <a:xfrm>
            <a:off x="8782526" y="3873222"/>
            <a:ext cx="277654" cy="347067"/>
          </a:xfrm>
          <a:prstGeom prst="rect">
            <a:avLst/>
          </a:prstGeom>
        </p:spPr>
      </p:pic>
      <p:sp>
        <p:nvSpPr>
          <p:cNvPr id="18" name="Text 10"/>
          <p:cNvSpPr/>
          <p:nvPr/>
        </p:nvSpPr>
        <p:spPr>
          <a:xfrm>
            <a:off x="9491662" y="4897279"/>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Relationships</a:t>
            </a:r>
            <a:endParaRPr lang="en-US" sz="2200"/>
          </a:p>
        </p:txBody>
      </p:sp>
      <p:sp>
        <p:nvSpPr>
          <p:cNvPr id="19" name="Text 11"/>
          <p:cNvSpPr/>
          <p:nvPr/>
        </p:nvSpPr>
        <p:spPr>
          <a:xfrm>
            <a:off x="9491662" y="5395913"/>
            <a:ext cx="427493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Personal connections and advice</a:t>
            </a:r>
            <a:endParaRPr lang="en-US" sz="1900"/>
          </a:p>
        </p:txBody>
      </p:sp>
      <p:pic>
        <p:nvPicPr>
          <p:cNvPr id="20" name="Image 6" descr="preencoded.png"/>
          <p:cNvPicPr>
            <a:picLocks noChangeAspect="1"/>
          </p:cNvPicPr>
          <p:nvPr/>
        </p:nvPicPr>
        <p:blipFill>
          <a:blip r:embed="rId9"/>
          <a:stretch>
            <a:fillRect/>
          </a:stretch>
        </p:blipFill>
        <p:spPr>
          <a:xfrm>
            <a:off x="5508784" y="2905839"/>
            <a:ext cx="3612713" cy="3612713"/>
          </a:xfrm>
          <a:prstGeom prst="rect">
            <a:avLst/>
          </a:prstGeom>
        </p:spPr>
      </p:pic>
      <p:sp>
        <p:nvSpPr>
          <p:cNvPr id="21" name="Shape 12"/>
          <p:cNvSpPr/>
          <p:nvPr/>
        </p:nvSpPr>
        <p:spPr>
          <a:xfrm>
            <a:off x="8612862" y="5068967"/>
            <a:ext cx="616982" cy="616982"/>
          </a:xfrm>
          <a:prstGeom prst="roundRect">
            <a:avLst>
              <a:gd name="adj" fmla="val 1480571"/>
            </a:avLst>
          </a:prstGeom>
          <a:solidFill>
            <a:srgbClr val="303132"/>
          </a:solidFill>
          <a:ln/>
        </p:spPr>
        <p:txBody>
          <a:bodyPr/>
          <a:lstStyle/>
          <a:p>
            <a:endParaRPr lang="en-US"/>
          </a:p>
        </p:txBody>
      </p:sp>
      <p:pic>
        <p:nvPicPr>
          <p:cNvPr id="22" name="Image 7" descr="preencoded.png"/>
          <p:cNvPicPr>
            <a:picLocks noChangeAspect="1"/>
          </p:cNvPicPr>
          <p:nvPr/>
        </p:nvPicPr>
        <p:blipFill>
          <a:blip r:embed="rId10"/>
          <a:stretch>
            <a:fillRect/>
          </a:stretch>
        </p:blipFill>
        <p:spPr>
          <a:xfrm>
            <a:off x="8782526" y="5203865"/>
            <a:ext cx="277654" cy="347067"/>
          </a:xfrm>
          <a:prstGeom prst="rect">
            <a:avLst/>
          </a:prstGeom>
        </p:spPr>
      </p:pic>
      <p:sp>
        <p:nvSpPr>
          <p:cNvPr id="23" name="Text 13"/>
          <p:cNvSpPr/>
          <p:nvPr/>
        </p:nvSpPr>
        <p:spPr>
          <a:xfrm>
            <a:off x="9491662" y="6136243"/>
            <a:ext cx="2804874" cy="350639"/>
          </a:xfrm>
          <a:prstGeom prst="rect">
            <a:avLst/>
          </a:prstGeom>
          <a:noFill/>
          <a:ln/>
        </p:spPr>
        <p:txBody>
          <a:bodyPr wrap="none" lIns="0" tIns="0" rIns="0" bIns="0" rtlCol="0" anchor="t"/>
          <a:lstStyle/>
          <a:p>
            <a:pPr marL="0" indent="0" algn="l">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Tech</a:t>
            </a:r>
            <a:endParaRPr lang="en-US" sz="2200"/>
          </a:p>
        </p:txBody>
      </p:sp>
      <p:sp>
        <p:nvSpPr>
          <p:cNvPr id="24" name="Text 14"/>
          <p:cNvSpPr/>
          <p:nvPr/>
        </p:nvSpPr>
        <p:spPr>
          <a:xfrm>
            <a:off x="9491662" y="6634877"/>
            <a:ext cx="4274939" cy="370165"/>
          </a:xfrm>
          <a:prstGeom prst="rect">
            <a:avLst/>
          </a:prstGeom>
          <a:noFill/>
          <a:ln/>
        </p:spPr>
        <p:txBody>
          <a:bodyPr wrap="none" lIns="0" tIns="0" rIns="0" bIns="0" rtlCol="0" anchor="t"/>
          <a:lstStyle/>
          <a:p>
            <a:pPr marL="0" indent="0" algn="l">
              <a:lnSpc>
                <a:spcPts val="2900"/>
              </a:lnSpc>
              <a:buNone/>
            </a:pPr>
            <a:r>
              <a:rPr lang="en-US" sz="1900">
                <a:solidFill>
                  <a:srgbClr val="E2E6E9"/>
                </a:solidFill>
                <a:latin typeface="Source Sans Pro" pitchFamily="34" charset="0"/>
                <a:ea typeface="Source Sans Pro" pitchFamily="34" charset="-122"/>
                <a:cs typeface="Source Sans Pro" pitchFamily="34" charset="-120"/>
              </a:rPr>
              <a:t>Technology discussions and news</a:t>
            </a:r>
            <a:endParaRPr lang="en-US" sz="1900"/>
          </a:p>
        </p:txBody>
      </p:sp>
      <p:pic>
        <p:nvPicPr>
          <p:cNvPr id="25" name="Image 8" descr="preencoded.png"/>
          <p:cNvPicPr>
            <a:picLocks noChangeAspect="1"/>
          </p:cNvPicPr>
          <p:nvPr/>
        </p:nvPicPr>
        <p:blipFill>
          <a:blip r:embed="rId11"/>
          <a:stretch>
            <a:fillRect/>
          </a:stretch>
        </p:blipFill>
        <p:spPr>
          <a:xfrm>
            <a:off x="5508784" y="2905839"/>
            <a:ext cx="3612713" cy="3612713"/>
          </a:xfrm>
          <a:prstGeom prst="rect">
            <a:avLst/>
          </a:prstGeom>
        </p:spPr>
      </p:pic>
      <p:sp>
        <p:nvSpPr>
          <p:cNvPr id="26" name="Shape 15"/>
          <p:cNvSpPr/>
          <p:nvPr/>
        </p:nvSpPr>
        <p:spPr>
          <a:xfrm>
            <a:off x="7671911" y="6009918"/>
            <a:ext cx="616982" cy="616982"/>
          </a:xfrm>
          <a:prstGeom prst="roundRect">
            <a:avLst>
              <a:gd name="adj" fmla="val 1480571"/>
            </a:avLst>
          </a:prstGeom>
          <a:solidFill>
            <a:srgbClr val="303132"/>
          </a:solidFill>
          <a:ln/>
        </p:spPr>
        <p:txBody>
          <a:bodyPr/>
          <a:lstStyle/>
          <a:p>
            <a:endParaRPr lang="en-US"/>
          </a:p>
        </p:txBody>
      </p:sp>
      <p:pic>
        <p:nvPicPr>
          <p:cNvPr id="27" name="Image 9" descr="preencoded.png"/>
          <p:cNvPicPr>
            <a:picLocks noChangeAspect="1"/>
          </p:cNvPicPr>
          <p:nvPr/>
        </p:nvPicPr>
        <p:blipFill>
          <a:blip r:embed="rId12"/>
          <a:stretch>
            <a:fillRect/>
          </a:stretch>
        </p:blipFill>
        <p:spPr>
          <a:xfrm>
            <a:off x="7841575" y="6144816"/>
            <a:ext cx="277654" cy="347067"/>
          </a:xfrm>
          <a:prstGeom prst="rect">
            <a:avLst/>
          </a:prstGeom>
        </p:spPr>
      </p:pic>
      <p:sp>
        <p:nvSpPr>
          <p:cNvPr id="28" name="Text 16"/>
          <p:cNvSpPr/>
          <p:nvPr/>
        </p:nvSpPr>
        <p:spPr>
          <a:xfrm>
            <a:off x="2333744" y="6136243"/>
            <a:ext cx="2804874" cy="350639"/>
          </a:xfrm>
          <a:prstGeom prst="rect">
            <a:avLst/>
          </a:prstGeom>
          <a:noFill/>
          <a:ln/>
        </p:spPr>
        <p:txBody>
          <a:bodyPr wrap="none" lIns="0" tIns="0" rIns="0" bIns="0" rtlCol="0" anchor="t"/>
          <a:lstStyle/>
          <a:p>
            <a:pPr marL="0" indent="0" algn="r">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Wellbeing</a:t>
            </a:r>
            <a:endParaRPr lang="en-US" sz="2200"/>
          </a:p>
        </p:txBody>
      </p:sp>
      <p:sp>
        <p:nvSpPr>
          <p:cNvPr id="29" name="Text 17"/>
          <p:cNvSpPr/>
          <p:nvPr/>
        </p:nvSpPr>
        <p:spPr>
          <a:xfrm>
            <a:off x="863798" y="6634877"/>
            <a:ext cx="4274820" cy="370165"/>
          </a:xfrm>
          <a:prstGeom prst="rect">
            <a:avLst/>
          </a:prstGeom>
          <a:noFill/>
          <a:ln/>
        </p:spPr>
        <p:txBody>
          <a:bodyPr wrap="none" lIns="0" tIns="0" rIns="0" bIns="0" rtlCol="0" anchor="t"/>
          <a:lstStyle/>
          <a:p>
            <a:pPr marL="0" indent="0" algn="r">
              <a:lnSpc>
                <a:spcPts val="2900"/>
              </a:lnSpc>
              <a:buNone/>
            </a:pPr>
            <a:r>
              <a:rPr lang="en-US" sz="1900">
                <a:solidFill>
                  <a:srgbClr val="E2E6E9"/>
                </a:solidFill>
                <a:latin typeface="Source Sans Pro" pitchFamily="34" charset="0"/>
                <a:ea typeface="Source Sans Pro" pitchFamily="34" charset="-122"/>
                <a:cs typeface="Source Sans Pro" pitchFamily="34" charset="-120"/>
              </a:rPr>
              <a:t>Health and personal improvement</a:t>
            </a:r>
            <a:endParaRPr lang="en-US" sz="1900"/>
          </a:p>
        </p:txBody>
      </p:sp>
      <p:pic>
        <p:nvPicPr>
          <p:cNvPr id="30" name="Image 10" descr="preencoded.png"/>
          <p:cNvPicPr>
            <a:picLocks noChangeAspect="1"/>
          </p:cNvPicPr>
          <p:nvPr/>
        </p:nvPicPr>
        <p:blipFill>
          <a:blip r:embed="rId13"/>
          <a:stretch>
            <a:fillRect/>
          </a:stretch>
        </p:blipFill>
        <p:spPr>
          <a:xfrm>
            <a:off x="5508784" y="2905839"/>
            <a:ext cx="3612713" cy="3612713"/>
          </a:xfrm>
          <a:prstGeom prst="rect">
            <a:avLst/>
          </a:prstGeom>
        </p:spPr>
      </p:pic>
      <p:sp>
        <p:nvSpPr>
          <p:cNvPr id="31" name="Shape 18"/>
          <p:cNvSpPr/>
          <p:nvPr/>
        </p:nvSpPr>
        <p:spPr>
          <a:xfrm>
            <a:off x="6341269" y="6009918"/>
            <a:ext cx="616982" cy="616982"/>
          </a:xfrm>
          <a:prstGeom prst="roundRect">
            <a:avLst>
              <a:gd name="adj" fmla="val 1480571"/>
            </a:avLst>
          </a:prstGeom>
          <a:solidFill>
            <a:srgbClr val="303132"/>
          </a:solidFill>
          <a:ln/>
        </p:spPr>
        <p:txBody>
          <a:bodyPr/>
          <a:lstStyle/>
          <a:p>
            <a:endParaRPr lang="en-US"/>
          </a:p>
        </p:txBody>
      </p:sp>
      <p:pic>
        <p:nvPicPr>
          <p:cNvPr id="32" name="Image 11" descr="preencoded.png"/>
          <p:cNvPicPr>
            <a:picLocks noChangeAspect="1"/>
          </p:cNvPicPr>
          <p:nvPr/>
        </p:nvPicPr>
        <p:blipFill>
          <a:blip r:embed="rId14"/>
          <a:stretch>
            <a:fillRect/>
          </a:stretch>
        </p:blipFill>
        <p:spPr>
          <a:xfrm>
            <a:off x="6510933" y="6144816"/>
            <a:ext cx="277654" cy="347067"/>
          </a:xfrm>
          <a:prstGeom prst="rect">
            <a:avLst/>
          </a:prstGeom>
        </p:spPr>
      </p:pic>
      <p:sp>
        <p:nvSpPr>
          <p:cNvPr id="33" name="Text 19"/>
          <p:cNvSpPr/>
          <p:nvPr/>
        </p:nvSpPr>
        <p:spPr>
          <a:xfrm>
            <a:off x="2333744" y="4897279"/>
            <a:ext cx="2804874" cy="350639"/>
          </a:xfrm>
          <a:prstGeom prst="rect">
            <a:avLst/>
          </a:prstGeom>
          <a:noFill/>
          <a:ln/>
        </p:spPr>
        <p:txBody>
          <a:bodyPr wrap="none" lIns="0" tIns="0" rIns="0" bIns="0" rtlCol="0" anchor="t"/>
          <a:lstStyle/>
          <a:p>
            <a:pPr marL="0" indent="0" algn="r">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Humor</a:t>
            </a:r>
            <a:endParaRPr lang="en-US" sz="2200"/>
          </a:p>
        </p:txBody>
      </p:sp>
      <p:sp>
        <p:nvSpPr>
          <p:cNvPr id="34" name="Text 20"/>
          <p:cNvSpPr/>
          <p:nvPr/>
        </p:nvSpPr>
        <p:spPr>
          <a:xfrm>
            <a:off x="863798" y="5395913"/>
            <a:ext cx="4274820" cy="370165"/>
          </a:xfrm>
          <a:prstGeom prst="rect">
            <a:avLst/>
          </a:prstGeom>
          <a:noFill/>
          <a:ln/>
        </p:spPr>
        <p:txBody>
          <a:bodyPr wrap="none" lIns="0" tIns="0" rIns="0" bIns="0" rtlCol="0" anchor="t"/>
          <a:lstStyle/>
          <a:p>
            <a:pPr marL="0" indent="0" algn="r">
              <a:lnSpc>
                <a:spcPts val="2900"/>
              </a:lnSpc>
              <a:buNone/>
            </a:pPr>
            <a:r>
              <a:rPr lang="en-US" sz="1900">
                <a:solidFill>
                  <a:srgbClr val="E2E6E9"/>
                </a:solidFill>
                <a:latin typeface="Source Sans Pro" pitchFamily="34" charset="0"/>
                <a:ea typeface="Source Sans Pro" pitchFamily="34" charset="-122"/>
                <a:cs typeface="Source Sans Pro" pitchFamily="34" charset="-120"/>
              </a:rPr>
              <a:t>Comedy and lighthearted content</a:t>
            </a:r>
            <a:endParaRPr lang="en-US" sz="1900"/>
          </a:p>
        </p:txBody>
      </p:sp>
      <p:pic>
        <p:nvPicPr>
          <p:cNvPr id="35" name="Image 12" descr="preencoded.png"/>
          <p:cNvPicPr>
            <a:picLocks noChangeAspect="1"/>
          </p:cNvPicPr>
          <p:nvPr/>
        </p:nvPicPr>
        <p:blipFill>
          <a:blip r:embed="rId15"/>
          <a:stretch>
            <a:fillRect/>
          </a:stretch>
        </p:blipFill>
        <p:spPr>
          <a:xfrm>
            <a:off x="5508784" y="2905839"/>
            <a:ext cx="3612713" cy="3612713"/>
          </a:xfrm>
          <a:prstGeom prst="rect">
            <a:avLst/>
          </a:prstGeom>
        </p:spPr>
      </p:pic>
      <p:sp>
        <p:nvSpPr>
          <p:cNvPr id="36" name="Shape 21"/>
          <p:cNvSpPr/>
          <p:nvPr/>
        </p:nvSpPr>
        <p:spPr>
          <a:xfrm>
            <a:off x="5400318" y="5068967"/>
            <a:ext cx="616982" cy="616982"/>
          </a:xfrm>
          <a:prstGeom prst="roundRect">
            <a:avLst>
              <a:gd name="adj" fmla="val 1480571"/>
            </a:avLst>
          </a:prstGeom>
          <a:solidFill>
            <a:srgbClr val="303132"/>
          </a:solidFill>
          <a:ln/>
        </p:spPr>
        <p:txBody>
          <a:bodyPr/>
          <a:lstStyle/>
          <a:p>
            <a:endParaRPr lang="en-US"/>
          </a:p>
        </p:txBody>
      </p:sp>
      <p:pic>
        <p:nvPicPr>
          <p:cNvPr id="37" name="Image 13" descr="preencoded.png"/>
          <p:cNvPicPr>
            <a:picLocks noChangeAspect="1"/>
          </p:cNvPicPr>
          <p:nvPr/>
        </p:nvPicPr>
        <p:blipFill>
          <a:blip r:embed="rId16"/>
          <a:stretch>
            <a:fillRect/>
          </a:stretch>
        </p:blipFill>
        <p:spPr>
          <a:xfrm>
            <a:off x="5569982" y="5203865"/>
            <a:ext cx="277654" cy="347067"/>
          </a:xfrm>
          <a:prstGeom prst="rect">
            <a:avLst/>
          </a:prstGeom>
        </p:spPr>
      </p:pic>
      <p:sp>
        <p:nvSpPr>
          <p:cNvPr id="38" name="Text 22"/>
          <p:cNvSpPr/>
          <p:nvPr/>
        </p:nvSpPr>
        <p:spPr>
          <a:xfrm>
            <a:off x="2333744" y="3658314"/>
            <a:ext cx="2804874" cy="350639"/>
          </a:xfrm>
          <a:prstGeom prst="rect">
            <a:avLst/>
          </a:prstGeom>
          <a:noFill/>
          <a:ln/>
        </p:spPr>
        <p:txBody>
          <a:bodyPr wrap="none" lIns="0" tIns="0" rIns="0" bIns="0" rtlCol="0" anchor="t"/>
          <a:lstStyle/>
          <a:p>
            <a:pPr marL="0" indent="0" algn="r">
              <a:lnSpc>
                <a:spcPts val="2750"/>
              </a:lnSpc>
              <a:buNone/>
            </a:pPr>
            <a:r>
              <a:rPr lang="en-US" sz="2200" b="1" kern="0" spc="-22">
                <a:solidFill>
                  <a:srgbClr val="E2E6E9"/>
                </a:solidFill>
                <a:latin typeface="Montserrat Bold" pitchFamily="34" charset="0"/>
                <a:ea typeface="Montserrat Bold" pitchFamily="34" charset="-122"/>
                <a:cs typeface="Montserrat Bold" pitchFamily="34" charset="-120"/>
              </a:rPr>
              <a:t>News</a:t>
            </a:r>
            <a:endParaRPr lang="en-US" sz="2200"/>
          </a:p>
        </p:txBody>
      </p:sp>
      <p:sp>
        <p:nvSpPr>
          <p:cNvPr id="39" name="Text 23"/>
          <p:cNvSpPr/>
          <p:nvPr/>
        </p:nvSpPr>
        <p:spPr>
          <a:xfrm>
            <a:off x="863798" y="4156948"/>
            <a:ext cx="4274820" cy="370165"/>
          </a:xfrm>
          <a:prstGeom prst="rect">
            <a:avLst/>
          </a:prstGeom>
          <a:noFill/>
          <a:ln/>
        </p:spPr>
        <p:txBody>
          <a:bodyPr wrap="none" lIns="0" tIns="0" rIns="0" bIns="0" rtlCol="0" anchor="t"/>
          <a:lstStyle/>
          <a:p>
            <a:pPr marL="0" indent="0" algn="r">
              <a:lnSpc>
                <a:spcPts val="2900"/>
              </a:lnSpc>
              <a:buNone/>
            </a:pPr>
            <a:r>
              <a:rPr lang="en-US" sz="1900">
                <a:solidFill>
                  <a:srgbClr val="E2E6E9"/>
                </a:solidFill>
                <a:latin typeface="Source Sans Pro" pitchFamily="34" charset="0"/>
                <a:ea typeface="Source Sans Pro" pitchFamily="34" charset="-122"/>
                <a:cs typeface="Source Sans Pro" pitchFamily="34" charset="-120"/>
              </a:rPr>
              <a:t>Current events and reporting</a:t>
            </a:r>
            <a:endParaRPr lang="en-US" sz="1900"/>
          </a:p>
        </p:txBody>
      </p:sp>
      <p:pic>
        <p:nvPicPr>
          <p:cNvPr id="40" name="Image 14" descr="preencoded.png"/>
          <p:cNvPicPr>
            <a:picLocks noChangeAspect="1"/>
          </p:cNvPicPr>
          <p:nvPr/>
        </p:nvPicPr>
        <p:blipFill>
          <a:blip r:embed="rId17"/>
          <a:stretch>
            <a:fillRect/>
          </a:stretch>
        </p:blipFill>
        <p:spPr>
          <a:xfrm>
            <a:off x="5508784" y="2905839"/>
            <a:ext cx="3612713" cy="3612713"/>
          </a:xfrm>
          <a:prstGeom prst="rect">
            <a:avLst/>
          </a:prstGeom>
        </p:spPr>
      </p:pic>
      <p:sp>
        <p:nvSpPr>
          <p:cNvPr id="41" name="Shape 24"/>
          <p:cNvSpPr/>
          <p:nvPr/>
        </p:nvSpPr>
        <p:spPr>
          <a:xfrm>
            <a:off x="5400318" y="3738324"/>
            <a:ext cx="616982" cy="616982"/>
          </a:xfrm>
          <a:prstGeom prst="roundRect">
            <a:avLst>
              <a:gd name="adj" fmla="val 1480571"/>
            </a:avLst>
          </a:prstGeom>
          <a:solidFill>
            <a:srgbClr val="303132"/>
          </a:solidFill>
          <a:ln/>
        </p:spPr>
        <p:txBody>
          <a:bodyPr/>
          <a:lstStyle/>
          <a:p>
            <a:endParaRPr lang="en-US"/>
          </a:p>
        </p:txBody>
      </p:sp>
      <p:pic>
        <p:nvPicPr>
          <p:cNvPr id="42" name="Image 15" descr="preencoded.png"/>
          <p:cNvPicPr>
            <a:picLocks noChangeAspect="1"/>
          </p:cNvPicPr>
          <p:nvPr/>
        </p:nvPicPr>
        <p:blipFill>
          <a:blip r:embed="rId18"/>
          <a:stretch>
            <a:fillRect/>
          </a:stretch>
        </p:blipFill>
        <p:spPr>
          <a:xfrm>
            <a:off x="5569982" y="3873222"/>
            <a:ext cx="277654" cy="347067"/>
          </a:xfrm>
          <a:prstGeom prst="rect">
            <a:avLst/>
          </a:prstGeom>
        </p:spPr>
      </p:pic>
      <p:sp>
        <p:nvSpPr>
          <p:cNvPr id="44" name="TextBox 43">
            <a:extLst>
              <a:ext uri="{FF2B5EF4-FFF2-40B4-BE49-F238E27FC236}">
                <a16:creationId xmlns:a16="http://schemas.microsoft.com/office/drawing/2014/main" id="{37321B43-D653-FCB2-5099-B2E2C1F3766F}"/>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567D1-C26D-7EF6-CFC6-057F5A12CDC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1AF88C4-C137-8462-E303-E8768C352EF5}"/>
              </a:ext>
            </a:extLst>
          </p:cNvPr>
          <p:cNvSpPr/>
          <p:nvPr/>
        </p:nvSpPr>
        <p:spPr>
          <a:xfrm>
            <a:off x="863798" y="957143"/>
            <a:ext cx="10640371"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 Findings: What do People use Reddit for?</a:t>
            </a:r>
            <a:endParaRPr lang="en-US" sz="3300"/>
          </a:p>
        </p:txBody>
      </p:sp>
      <p:pic>
        <p:nvPicPr>
          <p:cNvPr id="11" name="Graphic 10" descr="Grinning with tears of joy face outline with solid fill">
            <a:extLst>
              <a:ext uri="{FF2B5EF4-FFF2-40B4-BE49-F238E27FC236}">
                <a16:creationId xmlns:a16="http://schemas.microsoft.com/office/drawing/2014/main" id="{DA9E368D-965A-2744-F000-CAE0DCC840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5048" y="2614229"/>
            <a:ext cx="2928550" cy="2928550"/>
          </a:xfrm>
          <a:prstGeom prst="rect">
            <a:avLst/>
          </a:prstGeom>
        </p:spPr>
      </p:pic>
      <p:pic>
        <p:nvPicPr>
          <p:cNvPr id="12" name="Graphic 11" descr="Newspaper with solid fill">
            <a:extLst>
              <a:ext uri="{FF2B5EF4-FFF2-40B4-BE49-F238E27FC236}">
                <a16:creationId xmlns:a16="http://schemas.microsoft.com/office/drawing/2014/main" id="{7E5D192D-948A-AFF8-3242-08029282A9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3601" y="2619632"/>
            <a:ext cx="3064474" cy="2928552"/>
          </a:xfrm>
          <a:prstGeom prst="rect">
            <a:avLst/>
          </a:prstGeom>
        </p:spPr>
      </p:pic>
      <p:pic>
        <p:nvPicPr>
          <p:cNvPr id="13" name="Graphic 12" descr="Meeting with solid fill">
            <a:extLst>
              <a:ext uri="{FF2B5EF4-FFF2-40B4-BE49-F238E27FC236}">
                <a16:creationId xmlns:a16="http://schemas.microsoft.com/office/drawing/2014/main" id="{BC911AFD-C0F3-D61B-728B-F7397F6E2A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2671" y="2693773"/>
            <a:ext cx="2767913" cy="2767913"/>
          </a:xfrm>
          <a:prstGeom prst="rect">
            <a:avLst/>
          </a:prstGeom>
        </p:spPr>
      </p:pic>
      <p:sp>
        <p:nvSpPr>
          <p:cNvPr id="3" name="TextBox 2">
            <a:extLst>
              <a:ext uri="{FF2B5EF4-FFF2-40B4-BE49-F238E27FC236}">
                <a16:creationId xmlns:a16="http://schemas.microsoft.com/office/drawing/2014/main" id="{EB937312-4C81-1D33-31E0-21EE2BCA35E4}"/>
              </a:ext>
            </a:extLst>
          </p:cNvPr>
          <p:cNvSpPr txBox="1"/>
          <p:nvPr/>
        </p:nvSpPr>
        <p:spPr>
          <a:xfrm>
            <a:off x="1299029" y="5453743"/>
            <a:ext cx="381725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b="1">
                <a:solidFill>
                  <a:srgbClr val="FFFFFF"/>
                </a:solidFill>
                <a:latin typeface="Montserrat Bold"/>
              </a:rPr>
              <a:t>Entertainment</a:t>
            </a:r>
            <a:endParaRPr lang="en-US"/>
          </a:p>
        </p:txBody>
      </p:sp>
      <p:sp>
        <p:nvSpPr>
          <p:cNvPr id="4" name="TextBox 3">
            <a:extLst>
              <a:ext uri="{FF2B5EF4-FFF2-40B4-BE49-F238E27FC236}">
                <a16:creationId xmlns:a16="http://schemas.microsoft.com/office/drawing/2014/main" id="{EC3B3412-9F96-5B3B-6A6A-2FB28486710A}"/>
              </a:ext>
            </a:extLst>
          </p:cNvPr>
          <p:cNvSpPr txBox="1"/>
          <p:nvPr/>
        </p:nvSpPr>
        <p:spPr>
          <a:xfrm>
            <a:off x="6676767" y="5466098"/>
            <a:ext cx="184331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b="1">
                <a:solidFill>
                  <a:srgbClr val="FFFFFF"/>
                </a:solidFill>
                <a:latin typeface="Montserrat Bold"/>
              </a:rPr>
              <a:t>News</a:t>
            </a:r>
            <a:endParaRPr lang="en-US"/>
          </a:p>
        </p:txBody>
      </p:sp>
      <p:sp>
        <p:nvSpPr>
          <p:cNvPr id="5" name="TextBox 4">
            <a:extLst>
              <a:ext uri="{FF2B5EF4-FFF2-40B4-BE49-F238E27FC236}">
                <a16:creationId xmlns:a16="http://schemas.microsoft.com/office/drawing/2014/main" id="{303CDBC0-7A8E-AC13-1B90-B0D161742707}"/>
              </a:ext>
            </a:extLst>
          </p:cNvPr>
          <p:cNvSpPr txBox="1"/>
          <p:nvPr/>
        </p:nvSpPr>
        <p:spPr>
          <a:xfrm>
            <a:off x="11164624" y="5453742"/>
            <a:ext cx="3048000"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300" b="1">
                <a:solidFill>
                  <a:srgbClr val="FFFFFF"/>
                </a:solidFill>
                <a:latin typeface="Montserrat Bold"/>
              </a:rPr>
              <a:t>Advice</a:t>
            </a:r>
            <a:endParaRPr lang="en-US"/>
          </a:p>
        </p:txBody>
      </p:sp>
      <p:sp>
        <p:nvSpPr>
          <p:cNvPr id="14" name="TextBox 13">
            <a:extLst>
              <a:ext uri="{FF2B5EF4-FFF2-40B4-BE49-F238E27FC236}">
                <a16:creationId xmlns:a16="http://schemas.microsoft.com/office/drawing/2014/main" id="{533C21AA-C25B-58C9-DB3A-2AC495D0D8DD}"/>
              </a:ext>
            </a:extLst>
          </p:cNvPr>
          <p:cNvSpPr txBox="1"/>
          <p:nvPr/>
        </p:nvSpPr>
        <p:spPr>
          <a:xfrm>
            <a:off x="10902639" y="6056552"/>
            <a:ext cx="3721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ource Sans Pro Bold"/>
                <a:ea typeface="Calibri"/>
                <a:cs typeface="Calibri"/>
              </a:rPr>
              <a:t>Over 1/3 of total posts</a:t>
            </a:r>
            <a:endParaRPr lang="en-US">
              <a:solidFill>
                <a:schemeClr val="bg1"/>
              </a:solidFill>
              <a:latin typeface="Source Sans Pro Bold"/>
              <a:ea typeface="Source Sans Pro Bold"/>
            </a:endParaRPr>
          </a:p>
        </p:txBody>
      </p:sp>
      <p:sp>
        <p:nvSpPr>
          <p:cNvPr id="15" name="TextBox 14">
            <a:extLst>
              <a:ext uri="{FF2B5EF4-FFF2-40B4-BE49-F238E27FC236}">
                <a16:creationId xmlns:a16="http://schemas.microsoft.com/office/drawing/2014/main" id="{B1F09B62-26A8-46E5-BCD8-D74779C367A8}"/>
              </a:ext>
            </a:extLst>
          </p:cNvPr>
          <p:cNvSpPr txBox="1"/>
          <p:nvPr/>
        </p:nvSpPr>
        <p:spPr>
          <a:xfrm>
            <a:off x="5613947" y="6105980"/>
            <a:ext cx="37216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Source Sans Pro Bold"/>
                <a:ea typeface="Calibri"/>
                <a:cs typeface="Calibri"/>
              </a:rPr>
              <a:t>Despite Reddit not being a true</a:t>
            </a:r>
            <a:endParaRPr lang="en-US">
              <a:solidFill>
                <a:schemeClr val="bg1"/>
              </a:solidFill>
            </a:endParaRPr>
          </a:p>
          <a:p>
            <a:pPr algn="ctr"/>
            <a:r>
              <a:rPr lang="en-US">
                <a:solidFill>
                  <a:schemeClr val="bg1"/>
                </a:solidFill>
                <a:latin typeface="Source Sans Pro Bold"/>
                <a:ea typeface="Calibri"/>
                <a:cs typeface="Calibri"/>
              </a:rPr>
              <a:t>"news outlet"</a:t>
            </a:r>
          </a:p>
        </p:txBody>
      </p:sp>
      <p:sp>
        <p:nvSpPr>
          <p:cNvPr id="16" name="TextBox 15">
            <a:extLst>
              <a:ext uri="{FF2B5EF4-FFF2-40B4-BE49-F238E27FC236}">
                <a16:creationId xmlns:a16="http://schemas.microsoft.com/office/drawing/2014/main" id="{9F322720-5226-7F5D-DCA9-6ACB9DDF3137}"/>
              </a:ext>
            </a:extLst>
          </p:cNvPr>
          <p:cNvSpPr txBox="1"/>
          <p:nvPr/>
        </p:nvSpPr>
        <p:spPr>
          <a:xfrm>
            <a:off x="1066660" y="6056552"/>
            <a:ext cx="372168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latin typeface="Source Sans Pro Bold"/>
                <a:ea typeface="Calibri"/>
                <a:cs typeface="Calibri"/>
              </a:rPr>
              <a:t>The average humor subreddit thread has over 1,000 likes within 8 hours</a:t>
            </a:r>
            <a:endParaRPr lang="en-US">
              <a:solidFill>
                <a:schemeClr val="bg1"/>
              </a:solidFill>
            </a:endParaRPr>
          </a:p>
        </p:txBody>
      </p:sp>
      <p:sp>
        <p:nvSpPr>
          <p:cNvPr id="7" name="TextBox 6">
            <a:extLst>
              <a:ext uri="{FF2B5EF4-FFF2-40B4-BE49-F238E27FC236}">
                <a16:creationId xmlns:a16="http://schemas.microsoft.com/office/drawing/2014/main" id="{31190EF1-449E-D703-C80E-2B5E045A3E88}"/>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345062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36A1-2469-0E28-ACA3-CEE3123D893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5D8F803-FC8C-0DCB-9203-BA49F187A436}"/>
              </a:ext>
            </a:extLst>
          </p:cNvPr>
          <p:cNvSpPr/>
          <p:nvPr/>
        </p:nvSpPr>
        <p:spPr>
          <a:xfrm>
            <a:off x="900868" y="3020722"/>
            <a:ext cx="5253806" cy="1251613"/>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rPr>
              <a:t>Our most Popular Reddit Post?</a:t>
            </a:r>
          </a:p>
          <a:p>
            <a:pPr>
              <a:lnSpc>
                <a:spcPts val="4100"/>
              </a:lnSpc>
            </a:pPr>
            <a:endParaRPr lang="en-US" sz="3300" b="1" kern="0" spc="-33">
              <a:solidFill>
                <a:srgbClr val="FFFFFF"/>
              </a:solidFill>
              <a:latin typeface="Montserrat Bold"/>
            </a:endParaRPr>
          </a:p>
          <a:p>
            <a:r>
              <a:rPr lang="en-US" sz="3600" b="1">
                <a:solidFill>
                  <a:schemeClr val="bg1"/>
                </a:solidFill>
              </a:rPr>
              <a:t>"There’s always one 😂"</a:t>
            </a:r>
            <a:endParaRPr lang="en-US" sz="3600">
              <a:solidFill>
                <a:schemeClr val="bg1"/>
              </a:solidFill>
            </a:endParaRPr>
          </a:p>
          <a:p>
            <a:pPr>
              <a:lnSpc>
                <a:spcPts val="4100"/>
              </a:lnSpc>
            </a:pPr>
            <a:endParaRPr lang="en-US" sz="3300" b="1" kern="0" spc="-33">
              <a:solidFill>
                <a:srgbClr val="FFFFFF"/>
              </a:solidFill>
              <a:latin typeface="Montserrat Bold"/>
            </a:endParaRPr>
          </a:p>
          <a:p>
            <a:pPr>
              <a:lnSpc>
                <a:spcPts val="4100"/>
              </a:lnSpc>
            </a:pPr>
            <a:endParaRPr lang="en-US" sz="3300" b="1" kern="0" spc="-33">
              <a:solidFill>
                <a:srgbClr val="FFFFFF"/>
              </a:solidFill>
              <a:latin typeface="Montserrat Bold"/>
            </a:endParaRPr>
          </a:p>
          <a:p>
            <a:pPr>
              <a:lnSpc>
                <a:spcPts val="4100"/>
              </a:lnSpc>
            </a:pPr>
            <a:endParaRPr lang="en-US" sz="3300" b="1" kern="0" spc="-33">
              <a:solidFill>
                <a:srgbClr val="FFFFFF"/>
              </a:solidFill>
              <a:latin typeface="Montserrat Bold"/>
            </a:endParaRPr>
          </a:p>
        </p:txBody>
      </p:sp>
      <p:sp>
        <p:nvSpPr>
          <p:cNvPr id="5" name="TextBox 4">
            <a:extLst>
              <a:ext uri="{FF2B5EF4-FFF2-40B4-BE49-F238E27FC236}">
                <a16:creationId xmlns:a16="http://schemas.microsoft.com/office/drawing/2014/main" id="{8C87674E-E971-5A5F-20B6-43058C3E6F3E}"/>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rapidsave.com_theres_always_one-ixaoau1iumue1">
            <a:hlinkClick r:id="" action="ppaction://media"/>
            <a:extLst>
              <a:ext uri="{FF2B5EF4-FFF2-40B4-BE49-F238E27FC236}">
                <a16:creationId xmlns:a16="http://schemas.microsoft.com/office/drawing/2014/main" id="{0674159A-E137-F971-EAB6-D16C55A7E0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52928" y="487712"/>
            <a:ext cx="6529892" cy="7563077"/>
          </a:xfrm>
          <a:prstGeom prst="rect">
            <a:avLst/>
          </a:prstGeom>
        </p:spPr>
      </p:pic>
    </p:spTree>
    <p:extLst>
      <p:ext uri="{BB962C8B-B14F-4D97-AF65-F5344CB8AC3E}">
        <p14:creationId xmlns:p14="http://schemas.microsoft.com/office/powerpoint/2010/main" val="397881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AB218-C2D0-902C-3382-16347EF1429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BA7819F-B448-8947-D974-4CB47861BF12}"/>
              </a:ext>
            </a:extLst>
          </p:cNvPr>
          <p:cNvSpPr/>
          <p:nvPr/>
        </p:nvSpPr>
        <p:spPr>
          <a:xfrm>
            <a:off x="863798" y="957143"/>
            <a:ext cx="11789549"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rPr>
              <a:t>Other popular posts?</a:t>
            </a:r>
            <a:endParaRPr lang="en-US"/>
          </a:p>
        </p:txBody>
      </p:sp>
      <p:sp>
        <p:nvSpPr>
          <p:cNvPr id="3" name="TextBox 2">
            <a:extLst>
              <a:ext uri="{FF2B5EF4-FFF2-40B4-BE49-F238E27FC236}">
                <a16:creationId xmlns:a16="http://schemas.microsoft.com/office/drawing/2014/main" id="{0377D43A-3D54-011E-DD43-28DBEDF58673}"/>
              </a:ext>
            </a:extLst>
          </p:cNvPr>
          <p:cNvSpPr txBox="1"/>
          <p:nvPr/>
        </p:nvSpPr>
        <p:spPr>
          <a:xfrm>
            <a:off x="4236050" y="2323527"/>
            <a:ext cx="3937884"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a:solidFill>
                  <a:schemeClr val="bg1"/>
                </a:solidFill>
                <a:latin typeface="Source Sans Pro Bold"/>
                <a:ea typeface="+mn-lt"/>
                <a:cs typeface="+mn-lt"/>
              </a:rPr>
              <a:t>"Never interrupt your enemy while he is making a mistake."</a:t>
            </a:r>
            <a:endParaRPr lang="en-US" sz="3200" i="1">
              <a:solidFill>
                <a:schemeClr val="bg1"/>
              </a:solidFill>
              <a:latin typeface="Source Sans Pro Bold"/>
              <a:ea typeface="Calibri"/>
              <a:cs typeface="Calibri"/>
            </a:endParaRPr>
          </a:p>
          <a:p>
            <a:pPr algn="l"/>
            <a:endParaRPr lang="en-US">
              <a:ea typeface="Calibri"/>
              <a:cs typeface="Calibri"/>
            </a:endParaRPr>
          </a:p>
        </p:txBody>
      </p:sp>
      <p:sp>
        <p:nvSpPr>
          <p:cNvPr id="4" name="TextBox 3">
            <a:extLst>
              <a:ext uri="{FF2B5EF4-FFF2-40B4-BE49-F238E27FC236}">
                <a16:creationId xmlns:a16="http://schemas.microsoft.com/office/drawing/2014/main" id="{DBE15B6F-30F8-71C7-9243-48877EFE6B33}"/>
              </a:ext>
            </a:extLst>
          </p:cNvPr>
          <p:cNvSpPr txBox="1"/>
          <p:nvPr/>
        </p:nvSpPr>
        <p:spPr>
          <a:xfrm>
            <a:off x="6992471" y="5889812"/>
            <a:ext cx="657561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a:solidFill>
                  <a:srgbClr val="FFFFFF"/>
                </a:solidFill>
                <a:latin typeface="Source Sans Pro Bold"/>
                <a:ea typeface="Source Sans Pro Bold"/>
                <a:cs typeface="+mn-lt"/>
              </a:rPr>
              <a:t>"Zelenskyy on Russian attack on Sumy: 'Only scum can act like this'"</a:t>
            </a:r>
            <a:endParaRPr lang="en-US" i="1">
              <a:ea typeface="Calibri"/>
              <a:cs typeface="Calibri"/>
            </a:endParaRPr>
          </a:p>
          <a:p>
            <a:endParaRPr lang="en-US" sz="3200">
              <a:solidFill>
                <a:srgbClr val="FFFFFF"/>
              </a:solidFill>
              <a:latin typeface="Source Sans Pro Bold"/>
              <a:ea typeface="Source Sans Pro Bold"/>
              <a:cs typeface="Calibri"/>
            </a:endParaRPr>
          </a:p>
        </p:txBody>
      </p:sp>
      <p:sp>
        <p:nvSpPr>
          <p:cNvPr id="5" name="TextBox 4">
            <a:extLst>
              <a:ext uri="{FF2B5EF4-FFF2-40B4-BE49-F238E27FC236}">
                <a16:creationId xmlns:a16="http://schemas.microsoft.com/office/drawing/2014/main" id="{C7045CCA-DD38-1B9D-D652-3BB93494B26E}"/>
              </a:ext>
            </a:extLst>
          </p:cNvPr>
          <p:cNvSpPr txBox="1"/>
          <p:nvPr/>
        </p:nvSpPr>
        <p:spPr>
          <a:xfrm>
            <a:off x="1169894" y="4370294"/>
            <a:ext cx="27432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a:solidFill>
                  <a:srgbClr val="FFFFFF"/>
                </a:solidFill>
                <a:latin typeface="Source Sans Pro Bold"/>
                <a:ea typeface="Source Sans Pro Bold"/>
                <a:cs typeface="+mn-lt"/>
              </a:rPr>
              <a:t>"KFC Announces Bankruptcy &amp; Closure Of All 537 Outlets In Turkey"</a:t>
            </a:r>
            <a:endParaRPr lang="en-US" i="1"/>
          </a:p>
        </p:txBody>
      </p:sp>
      <p:sp>
        <p:nvSpPr>
          <p:cNvPr id="6" name="TextBox 5">
            <a:extLst>
              <a:ext uri="{FF2B5EF4-FFF2-40B4-BE49-F238E27FC236}">
                <a16:creationId xmlns:a16="http://schemas.microsoft.com/office/drawing/2014/main" id="{FA4A10E4-5E28-CB24-8CF3-08E302F08ACA}"/>
              </a:ext>
            </a:extLst>
          </p:cNvPr>
          <p:cNvSpPr txBox="1"/>
          <p:nvPr/>
        </p:nvSpPr>
        <p:spPr>
          <a:xfrm>
            <a:off x="9950824" y="1479176"/>
            <a:ext cx="406101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i="1">
                <a:solidFill>
                  <a:srgbClr val="FFFFFF"/>
                </a:solidFill>
                <a:latin typeface="Source Sans Pro Bold"/>
                <a:ea typeface="Source Sans Pro Bold"/>
                <a:cs typeface="+mn-lt"/>
              </a:rPr>
              <a:t>"'Correct mistakes': China calls on US to 'completely cancel' reciprocal tariffs "</a:t>
            </a:r>
            <a:endParaRPr lang="en-US" i="1">
              <a:ea typeface="Calibri"/>
              <a:cs typeface="Calibri"/>
            </a:endParaRPr>
          </a:p>
        </p:txBody>
      </p:sp>
      <p:sp>
        <p:nvSpPr>
          <p:cNvPr id="8" name="TextBox 7">
            <a:extLst>
              <a:ext uri="{FF2B5EF4-FFF2-40B4-BE49-F238E27FC236}">
                <a16:creationId xmlns:a16="http://schemas.microsoft.com/office/drawing/2014/main" id="{BBFE50E4-467E-9F85-6700-4DF379AEDB20}"/>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85741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9593C-EE93-C258-A248-3BBD623D2FA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014F13F-D4F7-3CAE-C5E6-33FE61455B60}"/>
              </a:ext>
            </a:extLst>
          </p:cNvPr>
          <p:cNvSpPr/>
          <p:nvPr/>
        </p:nvSpPr>
        <p:spPr>
          <a:xfrm>
            <a:off x="863798" y="957143"/>
            <a:ext cx="12580382" cy="525899"/>
          </a:xfrm>
          <a:prstGeom prst="rect">
            <a:avLst/>
          </a:prstGeom>
          <a:noFill/>
          <a:ln/>
        </p:spPr>
        <p:txBody>
          <a:bodyPr wrap="none" lIns="0" tIns="0" rIns="0" bIns="0" rtlCol="0" anchor="t"/>
          <a:lstStyle/>
          <a:p>
            <a:pPr>
              <a:lnSpc>
                <a:spcPts val="4100"/>
              </a:lnSpc>
            </a:pPr>
            <a:r>
              <a:rPr lang="en-US" sz="3300" b="1" kern="0" spc="-33">
                <a:solidFill>
                  <a:srgbClr val="FFFFFF"/>
                </a:solidFill>
                <a:latin typeface="Montserrat Bold"/>
                <a:ea typeface="Montserrat Bold" pitchFamily="34" charset="-122"/>
                <a:cs typeface="Montserrat Bold" pitchFamily="34" charset="-120"/>
              </a:rPr>
              <a:t>Key Findings: People aren't afraid to be negative</a:t>
            </a:r>
            <a:endParaRPr lang="en-US"/>
          </a:p>
          <a:p>
            <a:pPr>
              <a:lnSpc>
                <a:spcPts val="4100"/>
              </a:lnSpc>
            </a:pPr>
            <a:endParaRPr lang="en-US"/>
          </a:p>
          <a:p>
            <a:pPr>
              <a:lnSpc>
                <a:spcPts val="4100"/>
              </a:lnSpc>
            </a:pPr>
            <a:endParaRPr lang="en-US" sz="3300" b="1" kern="0" spc="-33">
              <a:solidFill>
                <a:srgbClr val="FFFFFF"/>
              </a:solidFill>
              <a:latin typeface="Montserrat Bold"/>
            </a:endParaRPr>
          </a:p>
        </p:txBody>
      </p:sp>
      <p:sp>
        <p:nvSpPr>
          <p:cNvPr id="4" name="TextBox 3">
            <a:extLst>
              <a:ext uri="{FF2B5EF4-FFF2-40B4-BE49-F238E27FC236}">
                <a16:creationId xmlns:a16="http://schemas.microsoft.com/office/drawing/2014/main" id="{26D6028F-C3D7-8AAF-88C6-8994E372FF88}"/>
              </a:ext>
            </a:extLst>
          </p:cNvPr>
          <p:cNvSpPr txBox="1"/>
          <p:nvPr/>
        </p:nvSpPr>
        <p:spPr>
          <a:xfrm>
            <a:off x="12272211" y="7700209"/>
            <a:ext cx="2358188" cy="529753"/>
          </a:xfrm>
          <a:prstGeom prst="rect">
            <a:avLst/>
          </a:prstGeom>
          <a:solidFill>
            <a:srgbClr val="111213"/>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4">
            <a:extLst>
              <a:ext uri="{FF2B5EF4-FFF2-40B4-BE49-F238E27FC236}">
                <a16:creationId xmlns:a16="http://schemas.microsoft.com/office/drawing/2014/main" id="{57BF0DDB-975F-DFE2-192F-111C6B193919}"/>
              </a:ext>
            </a:extLst>
          </p:cNvPr>
          <p:cNvPicPr>
            <a:picLocks noChangeAspect="1"/>
          </p:cNvPicPr>
          <p:nvPr/>
        </p:nvPicPr>
        <p:blipFill>
          <a:blip r:embed="rId3"/>
          <a:stretch>
            <a:fillRect/>
          </a:stretch>
        </p:blipFill>
        <p:spPr>
          <a:xfrm>
            <a:off x="1024324" y="1680390"/>
            <a:ext cx="12594109" cy="6289846"/>
          </a:xfrm>
          <a:prstGeom prst="rect">
            <a:avLst/>
          </a:prstGeom>
        </p:spPr>
      </p:pic>
    </p:spTree>
    <p:extLst>
      <p:ext uri="{BB962C8B-B14F-4D97-AF65-F5344CB8AC3E}">
        <p14:creationId xmlns:p14="http://schemas.microsoft.com/office/powerpoint/2010/main" val="3099931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968</Words>
  <Application>Microsoft Office PowerPoint</Application>
  <PresentationFormat>Custom</PresentationFormat>
  <Paragraphs>145</Paragraphs>
  <Slides>18</Slides>
  <Notes>17</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Source Sans Pro</vt:lpstr>
      <vt:lpstr>Montserrat Bold</vt:lpstr>
      <vt:lpstr>Calibri</vt:lpstr>
      <vt:lpstr>Source Sans Pro Bold</vt:lpstr>
      <vt:lpstr>Sitka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Vanessa Hernandez</cp:lastModifiedBy>
  <cp:revision>6</cp:revision>
  <dcterms:created xsi:type="dcterms:W3CDTF">2025-04-16T02:39:45Z</dcterms:created>
  <dcterms:modified xsi:type="dcterms:W3CDTF">2025-04-17T18:00:47Z</dcterms:modified>
</cp:coreProperties>
</file>